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docs/transformers/tokenizer_summary"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10853e96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10853e96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10853e96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10853e96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10853e96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10853e96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ed3f876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ed3f876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Esses são os métodos de tokenização mais tradicionais. Eles são conhecidos como “baseados em palavras” (ou word-based).</a:t>
            </a:r>
            <a:endParaRPr/>
          </a:p>
          <a:p>
            <a:pPr indent="-298450" lvl="0" marL="457200" rtl="0" algn="l">
              <a:spcBef>
                <a:spcPts val="0"/>
              </a:spcBef>
              <a:spcAft>
                <a:spcPts val="0"/>
              </a:spcAft>
              <a:buSzPts val="1100"/>
              <a:buChar char="-"/>
            </a:pPr>
            <a:r>
              <a:rPr lang="pt-BR"/>
              <a:t>Nesses métodos, cada token é convertido para um identificador numérico, o que pode trazer alguns problemas:</a:t>
            </a:r>
            <a:endParaRPr/>
          </a:p>
          <a:p>
            <a:pPr indent="-298450" lvl="1" marL="914400" rtl="0" algn="l">
              <a:spcBef>
                <a:spcPts val="0"/>
              </a:spcBef>
              <a:spcAft>
                <a:spcPts val="0"/>
              </a:spcAft>
              <a:buSzPts val="1100"/>
              <a:buChar char="-"/>
            </a:pPr>
            <a:r>
              <a:rPr lang="pt-BR"/>
              <a:t>Um tamanho muito grande da representação = tamanho do vocabulário do corpus</a:t>
            </a:r>
            <a:endParaRPr/>
          </a:p>
          <a:p>
            <a:pPr indent="-298450" lvl="1" marL="914400" rtl="0" algn="l">
              <a:spcBef>
                <a:spcPts val="0"/>
              </a:spcBef>
              <a:spcAft>
                <a:spcPts val="0"/>
              </a:spcAft>
              <a:buSzPts val="1100"/>
              <a:buChar char="-"/>
            </a:pPr>
            <a:r>
              <a:rPr lang="pt-BR"/>
              <a:t>Tokens que deveriam ser considerados “próximos” como “cachorro” e “cachorros” vão ter ids completamente diferentes</a:t>
            </a:r>
            <a:endParaRPr/>
          </a:p>
          <a:p>
            <a:pPr indent="-298450" lvl="1" marL="914400" rtl="0" algn="l">
              <a:spcBef>
                <a:spcPts val="0"/>
              </a:spcBef>
              <a:spcAft>
                <a:spcPts val="0"/>
              </a:spcAft>
              <a:buSzPts val="1100"/>
              <a:buChar char="-"/>
            </a:pPr>
            <a:r>
              <a:rPr lang="pt-BR"/>
              <a:t>Se limitarmos a representação dos tokens para aqueles que sejam relativamente frequentes no corpus isso gera várias palavras fora do vocabulário (out-of-vocabulary = OOV) que são tratadas como “desconhecidas” perdendo-se conteúdo linguístico valioso</a:t>
            </a:r>
            <a:endParaRPr/>
          </a:p>
          <a:p>
            <a:pPr indent="-298450" lvl="0" marL="457200" rtl="0" algn="l">
              <a:spcBef>
                <a:spcPts val="0"/>
              </a:spcBef>
              <a:spcAft>
                <a:spcPts val="0"/>
              </a:spcAft>
              <a:buSzPts val="1100"/>
              <a:buChar char="-"/>
            </a:pPr>
            <a:r>
              <a:rPr lang="pt-BR"/>
              <a:t>Contudo, com o surgimento das embeddings e dos modelos contextualizados, outros métodos de tokenização se tornaram necessários</a:t>
            </a:r>
            <a:endParaRPr/>
          </a:p>
          <a:p>
            <a:pPr indent="-298450" lvl="0" marL="457200" rtl="0" algn="l">
              <a:spcBef>
                <a:spcPts val="0"/>
              </a:spcBef>
              <a:spcAft>
                <a:spcPts val="0"/>
              </a:spcAft>
              <a:buSzPts val="1100"/>
              <a:buChar char="-"/>
            </a:pPr>
            <a:r>
              <a:rPr lang="pt-BR"/>
              <a:t>“While character tokenization is very simple and would greatly reduce memory and time complexity it makes it much harder for the model to learn meaningful input representations. E.g. learning a meaningful context-independent representation for the letter ‘t’ is much harder than learning a context-independent representation for the word ‘today’. Therefore, character tokenization is often accompanied by a loss of performance. So to get the best of both worlds, transformers models use a hybrid between word-level and character-level tokenization called subword tokenization.” Fonte: </a:t>
            </a:r>
            <a:r>
              <a:rPr lang="pt-BR" u="sng">
                <a:solidFill>
                  <a:schemeClr val="hlink"/>
                </a:solidFill>
                <a:hlinkClick r:id="rId2"/>
              </a:rPr>
              <a:t>https://huggingface.co/docs/transformers/tokenizer_summary</a:t>
            </a:r>
            <a:r>
              <a:rPr lang="pt-B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ed3f876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ed3f876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Clr>
                <a:srgbClr val="4B5563"/>
              </a:buClr>
              <a:buSzPts val="1250"/>
              <a:buFont typeface="Roboto"/>
              <a:buChar char="-"/>
            </a:pPr>
            <a:r>
              <a:rPr lang="pt-BR" sz="1250">
                <a:solidFill>
                  <a:srgbClr val="4B5563"/>
                </a:solidFill>
                <a:highlight>
                  <a:srgbClr val="FFFFFF"/>
                </a:highlight>
                <a:latin typeface="Roboto"/>
                <a:ea typeface="Roboto"/>
                <a:cs typeface="Roboto"/>
                <a:sym typeface="Roboto"/>
              </a:rPr>
              <a:t>## indica que a “palavra” é parte de uma palavra</a:t>
            </a:r>
            <a:endParaRPr sz="1250">
              <a:solidFill>
                <a:srgbClr val="4B5563"/>
              </a:solidFill>
              <a:highlight>
                <a:srgbClr val="FFFFFF"/>
              </a:highlight>
              <a:latin typeface="Roboto"/>
              <a:ea typeface="Roboto"/>
              <a:cs typeface="Roboto"/>
              <a:sym typeface="Roboto"/>
            </a:endParaRPr>
          </a:p>
          <a:p>
            <a:pPr indent="-307975" lvl="0" marL="457200" rtl="0" algn="l">
              <a:lnSpc>
                <a:spcPct val="115000"/>
              </a:lnSpc>
              <a:spcBef>
                <a:spcPts val="0"/>
              </a:spcBef>
              <a:spcAft>
                <a:spcPts val="0"/>
              </a:spcAft>
              <a:buClr>
                <a:srgbClr val="4B5563"/>
              </a:buClr>
              <a:buSzPts val="1250"/>
              <a:buFont typeface="Roboto"/>
              <a:buChar char="-"/>
            </a:pPr>
            <a:r>
              <a:rPr lang="pt-BR" sz="1000">
                <a:solidFill>
                  <a:schemeClr val="dk1"/>
                </a:solidFill>
                <a:highlight>
                  <a:srgbClr val="FFFFFF"/>
                </a:highlight>
              </a:rPr>
              <a:t>Alcançar 100% de cobertura linguística em uma aplicação de PLN é algo utópico, porque o léxico de uma língua é muito amplo e novas palavras surgem em uma velocidade muito maior do que a de atualização dos recursos e modelos. Contudo, muitas das raras e novas palavras compartilham semelhanças com as mais frequentes e já existentes.</a:t>
            </a:r>
            <a:endParaRPr>
              <a:solidFill>
                <a:schemeClr val="dk1"/>
              </a:solidFill>
            </a:endParaRPr>
          </a:p>
          <a:p>
            <a:pPr indent="-307975" lvl="0" marL="457200" rtl="0" algn="l">
              <a:lnSpc>
                <a:spcPct val="115000"/>
              </a:lnSpc>
              <a:spcBef>
                <a:spcPts val="0"/>
              </a:spcBef>
              <a:spcAft>
                <a:spcPts val="0"/>
              </a:spcAft>
              <a:buClr>
                <a:srgbClr val="4B5563"/>
              </a:buClr>
              <a:buSzPts val="1250"/>
              <a:buFont typeface="Roboto"/>
              <a:buChar char="-"/>
            </a:pPr>
            <a:r>
              <a:rPr lang="pt-BR" sz="1000">
                <a:solidFill>
                  <a:schemeClr val="dk1"/>
                </a:solidFill>
                <a:highlight>
                  <a:srgbClr val="FFFFFF"/>
                </a:highlight>
              </a:rPr>
              <a:t>Essas semelhanças são informações valiosas para se determinar o significado da rara/nova palavra. No exemplo apresentado na seção 1.1 para a palavra desestender, a regularidade</a:t>
            </a:r>
            <a:r>
              <a:rPr lang="pt-BR">
                <a:solidFill>
                  <a:schemeClr val="dk1"/>
                </a:solidFill>
              </a:rPr>
              <a:t> </a:t>
            </a:r>
            <a:r>
              <a:rPr lang="pt-BR" sz="1000">
                <a:solidFill>
                  <a:schemeClr val="dk1"/>
                </a:solidFill>
                <a:highlight>
                  <a:srgbClr val="FFFFFF"/>
                </a:highlight>
              </a:rPr>
              <a:t>do uso do elemento “des” como um indicativo de reversão ou negação traz informações valiosas sobre a palavra como um todo.</a:t>
            </a:r>
            <a:endParaRPr>
              <a:solidFill>
                <a:schemeClr val="dk1"/>
              </a:solidFill>
            </a:endParaRPr>
          </a:p>
          <a:p>
            <a:pPr indent="-307975" lvl="0" marL="457200" rtl="0" algn="l">
              <a:lnSpc>
                <a:spcPct val="115000"/>
              </a:lnSpc>
              <a:spcBef>
                <a:spcPts val="0"/>
              </a:spcBef>
              <a:spcAft>
                <a:spcPts val="0"/>
              </a:spcAft>
              <a:buClr>
                <a:srgbClr val="4B5563"/>
              </a:buClr>
              <a:buSzPts val="1250"/>
              <a:buFont typeface="Roboto"/>
              <a:buChar char="-"/>
            </a:pPr>
            <a:r>
              <a:rPr lang="pt-BR" sz="1000">
                <a:solidFill>
                  <a:schemeClr val="dk1"/>
                </a:solidFill>
                <a:highlight>
                  <a:srgbClr val="FFFFFF"/>
                </a:highlight>
              </a:rPr>
              <a:t>Considerando essa característica intrínseca das línguas naturais, uma estratégia bastante utilizada pelos modelos de linguagem contextualizados da atualidade é a de dividir uma palavra desconhecida em partes conhecidas no que se acostumou chamar de</a:t>
            </a:r>
            <a:r>
              <a:rPr lang="pt-BR">
                <a:solidFill>
                  <a:schemeClr val="dk1"/>
                </a:solidFill>
              </a:rPr>
              <a:t> </a:t>
            </a:r>
            <a:r>
              <a:rPr lang="pt-BR" sz="1000">
                <a:solidFill>
                  <a:schemeClr val="dk1"/>
                </a:solidFill>
                <a:highlight>
                  <a:srgbClr val="FFFFFF"/>
                </a:highlight>
              </a:rPr>
              <a:t>tratamento de subpalavras (subwords).</a:t>
            </a:r>
            <a:endParaRPr sz="1000">
              <a:solidFill>
                <a:schemeClr val="dk1"/>
              </a:solidFill>
              <a:highlight>
                <a:srgbClr val="FFFFFF"/>
              </a:highlight>
            </a:endParaRPr>
          </a:p>
          <a:p>
            <a:pPr indent="-307975" lvl="0" marL="457200" rtl="0" algn="l">
              <a:lnSpc>
                <a:spcPct val="115000"/>
              </a:lnSpc>
              <a:spcBef>
                <a:spcPts val="0"/>
              </a:spcBef>
              <a:spcAft>
                <a:spcPts val="0"/>
              </a:spcAft>
              <a:buClr>
                <a:srgbClr val="4B5563"/>
              </a:buClr>
              <a:buSzPts val="1250"/>
              <a:buFont typeface="Roboto"/>
              <a:buChar char="-"/>
            </a:pPr>
            <a:r>
              <a:rPr lang="pt-BR" sz="1000">
                <a:solidFill>
                  <a:schemeClr val="dk1"/>
                </a:solidFill>
                <a:highlight>
                  <a:srgbClr val="FFFFFF"/>
                </a:highlight>
              </a:rPr>
              <a:t>Por exemplo, a técnica de Byte-Pair Encoding (BPE), inspirada nas técnicas de compressão de dados, junta os pares de caracteres mais frequentes até ter um vocabulário de tamanho desejado. O tokenizador é treinado com base no conjunto de sequências de caracteres mais frequentes e caracteres restantes, e usado para tokenizar novos textos. </a:t>
            </a:r>
            <a:endParaRPr sz="1000">
              <a:solidFill>
                <a:schemeClr val="dk1"/>
              </a:solidFill>
              <a:highlight>
                <a:srgbClr val="FFFFFF"/>
              </a:highlight>
            </a:endParaRPr>
          </a:p>
          <a:p>
            <a:pPr indent="-307975" lvl="0" marL="457200" rtl="0" algn="l">
              <a:lnSpc>
                <a:spcPct val="115000"/>
              </a:lnSpc>
              <a:spcBef>
                <a:spcPts val="0"/>
              </a:spcBef>
              <a:spcAft>
                <a:spcPts val="0"/>
              </a:spcAft>
              <a:buClr>
                <a:srgbClr val="4B5563"/>
              </a:buClr>
              <a:buSzPts val="1250"/>
              <a:buFont typeface="Roboto"/>
              <a:buChar char="-"/>
            </a:pPr>
            <a:r>
              <a:rPr lang="pt-BR" sz="1000">
                <a:solidFill>
                  <a:schemeClr val="dk1"/>
                </a:solidFill>
                <a:highlight>
                  <a:srgbClr val="FFFFFF"/>
                </a:highlight>
              </a:rPr>
              <a:t>Outra técnica de tratamento de subpalavras é o Word-Piece usado pelo BERT. Nesse caso, ao invés da frequência, escolhe-se juntar o par de símbolos que maximiza a probabilidade. Seguindo uma abordagem bottom-up diferente da dos demais, a Unigram inicializa um vocabulário base com uma grande quantidade de caracteres, sub-palavras e palavras e, durante o treinamento, o vocabulário é progressivamente reduzido, mantendo somente os símbolos mais relevantes, até obter o tamanho desejado.</a:t>
            </a:r>
            <a:endParaRPr sz="1250">
              <a:solidFill>
                <a:srgbClr val="4B5563"/>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ed3f8769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ed3f8769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a:t>
            </a:r>
            <a:r>
              <a:rPr lang="pt-BR" sz="1250">
                <a:solidFill>
                  <a:srgbClr val="4B5563"/>
                </a:solidFill>
                <a:highlight>
                  <a:srgbClr val="FFFFFF"/>
                </a:highlight>
                <a:latin typeface="Roboto"/>
                <a:ea typeface="Roboto"/>
                <a:cs typeface="Roboto"/>
                <a:sym typeface="Roboto"/>
              </a:rPr>
              <a:t>Depending on the rules we apply for tokenizing a text, a different tokenized output is generated for the same text. A pretrained model only performs properly if you feed it an input that was tokenized with the same rules that were used to tokenize its training data.”</a:t>
            </a:r>
            <a:endParaRPr sz="1250">
              <a:solidFill>
                <a:srgbClr val="4B5563"/>
              </a:solidFill>
              <a:highlight>
                <a:srgbClr val="FFFFFF"/>
              </a:highlight>
              <a:latin typeface="Roboto"/>
              <a:ea typeface="Roboto"/>
              <a:cs typeface="Roboto"/>
              <a:sym typeface="Roboto"/>
            </a:endParaRPr>
          </a:p>
          <a:p>
            <a:pPr indent="-307975" lvl="0" marL="457200" rtl="0" algn="l">
              <a:spcBef>
                <a:spcPts val="0"/>
              </a:spcBef>
              <a:spcAft>
                <a:spcPts val="0"/>
              </a:spcAft>
              <a:buClr>
                <a:srgbClr val="4B5563"/>
              </a:buClr>
              <a:buSzPts val="1250"/>
              <a:buFont typeface="Roboto"/>
              <a:buChar char="-"/>
            </a:pPr>
            <a:r>
              <a:rPr lang="pt-BR" sz="1250">
                <a:solidFill>
                  <a:srgbClr val="4B5563"/>
                </a:solidFill>
                <a:highlight>
                  <a:srgbClr val="FFFFFF"/>
                </a:highlight>
                <a:latin typeface="Roboto"/>
                <a:ea typeface="Roboto"/>
                <a:cs typeface="Roboto"/>
                <a:sym typeface="Roboto"/>
              </a:rPr>
              <a:t>“</a:t>
            </a:r>
            <a:r>
              <a:rPr lang="pt-BR" sz="1250">
                <a:solidFill>
                  <a:srgbClr val="4B5563"/>
                </a:solidFill>
                <a:highlight>
                  <a:srgbClr val="FFFFFF"/>
                </a:highlight>
                <a:latin typeface="Roboto"/>
                <a:ea typeface="Roboto"/>
                <a:cs typeface="Roboto"/>
                <a:sym typeface="Roboto"/>
              </a:rPr>
              <a:t>Subword tokenization allows the model to have a reasonable vocabulary size while being able to learn meaningful context-independent representations. In addition, subword tokenization enables the model to process words it has never seen before, by decomposing them into known subwords. “</a:t>
            </a:r>
            <a:endParaRPr sz="1250">
              <a:solidFill>
                <a:srgbClr val="4B5563"/>
              </a:solidFill>
              <a:highlight>
                <a:srgbClr val="FFFFFF"/>
              </a:highlight>
              <a:latin typeface="Roboto"/>
              <a:ea typeface="Roboto"/>
              <a:cs typeface="Roboto"/>
              <a:sym typeface="Roboto"/>
            </a:endParaRPr>
          </a:p>
          <a:p>
            <a:pPr indent="-298450" lvl="0" marL="457200" rtl="0" algn="l">
              <a:spcBef>
                <a:spcPts val="0"/>
              </a:spcBef>
              <a:spcAft>
                <a:spcPts val="0"/>
              </a:spcAft>
              <a:buSzPts val="1100"/>
              <a:buChar char="-"/>
            </a:pPr>
            <a:r>
              <a:rPr b="1" lang="pt-BR"/>
              <a:t>Byte-Pair-Encoding (</a:t>
            </a:r>
            <a:r>
              <a:rPr b="1" lang="pt-BR"/>
              <a:t>BPE) (Sennrich et al., 2015): </a:t>
            </a:r>
            <a:endParaRPr b="1"/>
          </a:p>
          <a:p>
            <a:pPr indent="-298450" lvl="1" marL="914400" rtl="0" algn="l">
              <a:spcBef>
                <a:spcPts val="0"/>
              </a:spcBef>
              <a:spcAft>
                <a:spcPts val="0"/>
              </a:spcAft>
              <a:buSzPts val="1100"/>
              <a:buChar char="-"/>
            </a:pPr>
            <a:r>
              <a:rPr lang="pt-BR"/>
              <a:t>Se baseia em uma pré-tokenização (ex. com base em espaço, regras, Spacy) para contar a frequência de cada palavra no corpus de treinamento</a:t>
            </a:r>
            <a:endParaRPr/>
          </a:p>
          <a:p>
            <a:pPr indent="-298450" lvl="1" marL="914400" rtl="0" algn="l">
              <a:spcBef>
                <a:spcPts val="0"/>
              </a:spcBef>
              <a:spcAft>
                <a:spcPts val="0"/>
              </a:spcAft>
              <a:buSzPts val="1100"/>
              <a:buChar char="-"/>
            </a:pPr>
            <a:r>
              <a:rPr lang="pt-BR"/>
              <a:t>Depois dessa pré-tokenização, um conjunto de palavras com suas frequências no corpus de treinamento está definido</a:t>
            </a:r>
            <a:endParaRPr/>
          </a:p>
          <a:p>
            <a:pPr indent="-298450" lvl="1" marL="914400" rtl="0" algn="l">
              <a:spcBef>
                <a:spcPts val="0"/>
              </a:spcBef>
              <a:spcAft>
                <a:spcPts val="0"/>
              </a:spcAft>
              <a:buSzPts val="1100"/>
              <a:buChar char="-"/>
            </a:pPr>
            <a:r>
              <a:rPr lang="pt-BR"/>
              <a:t>Em seguida, o BPE cria um vocabulário base com todos os símbolos que ocorrem no conjunto de palavras e aprende regras de concatenação desses símbolos para formar um novo símbolo a partir de dois do vocabulário base. Ele faz isso até que o vocabulário alcance o tamanho pré-definido para ele (um hiperparâmetro)</a:t>
            </a:r>
            <a:endParaRPr/>
          </a:p>
          <a:p>
            <a:pPr indent="-298450" lvl="1" marL="914400" rtl="0" algn="l">
              <a:spcBef>
                <a:spcPts val="0"/>
              </a:spcBef>
              <a:spcAft>
                <a:spcPts val="0"/>
              </a:spcAft>
              <a:buSzPts val="1100"/>
              <a:buChar char="-"/>
            </a:pPr>
            <a:r>
              <a:rPr b="1" lang="pt-BR"/>
              <a:t>Em resumo: BPE junta os pares de caracteres mais frequentes até ter um vocabulário de tamanho desejado</a:t>
            </a:r>
            <a:r>
              <a:rPr lang="pt-BR"/>
              <a:t>. A técnica tem inspiração nas técnicas de compressão. Uma vez treinado o tokenizador (definido o conjunto de sequências de caracteres mais frequentes e caracteres restantes), ele é usado para tokenizar um novo texto. Consegue lidar com um vocabulário mais enxuto, mas não consegue lidar com tokens desconhecidos</a:t>
            </a:r>
            <a:endParaRPr/>
          </a:p>
          <a:p>
            <a:pPr indent="-298450" lvl="0" marL="457200" rtl="0" algn="l">
              <a:spcBef>
                <a:spcPts val="0"/>
              </a:spcBef>
              <a:spcAft>
                <a:spcPts val="0"/>
              </a:spcAft>
              <a:buSzPts val="1100"/>
              <a:buChar char="-"/>
            </a:pPr>
            <a:r>
              <a:rPr b="1" lang="pt-BR"/>
              <a:t>Byte-level BPE: </a:t>
            </a:r>
            <a:endParaRPr b="1"/>
          </a:p>
          <a:p>
            <a:pPr indent="-298450" lvl="1" marL="914400" rtl="0" algn="l">
              <a:spcBef>
                <a:spcPts val="0"/>
              </a:spcBef>
              <a:spcAft>
                <a:spcPts val="0"/>
              </a:spcAft>
              <a:buSzPts val="1100"/>
              <a:buChar char="-"/>
            </a:pPr>
            <a:r>
              <a:rPr b="1" lang="pt-BR"/>
              <a:t>Mesma ideia do anterior, só que aqui os carac</a:t>
            </a:r>
            <a:r>
              <a:rPr b="1" lang="pt-BR"/>
              <a:t>teres são representados por bytes (vocabulário base de 256), por isso não tem token UNK.</a:t>
            </a:r>
            <a:endParaRPr b="1"/>
          </a:p>
          <a:p>
            <a:pPr indent="-298450" lvl="1" marL="914400" rtl="0" algn="l">
              <a:spcBef>
                <a:spcPts val="0"/>
              </a:spcBef>
              <a:spcAft>
                <a:spcPts val="0"/>
              </a:spcAft>
              <a:buSzPts val="1100"/>
              <a:buChar char="-"/>
            </a:pPr>
            <a:r>
              <a:rPr lang="pt-BR"/>
              <a:t>Com algumas regras adicionais para lidar com pontuações, o tokenizador do GPT-2 pode tokenizar qualquer texto sem a necessidade do símbolo UNK.</a:t>
            </a:r>
            <a:endParaRPr/>
          </a:p>
          <a:p>
            <a:pPr indent="-298450" lvl="1" marL="914400" rtl="0" algn="l">
              <a:spcBef>
                <a:spcPts val="0"/>
              </a:spcBef>
              <a:spcAft>
                <a:spcPts val="0"/>
              </a:spcAft>
              <a:buSzPts val="1100"/>
              <a:buChar char="-"/>
            </a:pPr>
            <a:r>
              <a:rPr lang="pt-BR"/>
              <a:t>Ex: GPT-2</a:t>
            </a:r>
            <a:endParaRPr/>
          </a:p>
          <a:p>
            <a:pPr indent="-298450" lvl="0" marL="457200" rtl="0" algn="l">
              <a:spcBef>
                <a:spcPts val="0"/>
              </a:spcBef>
              <a:spcAft>
                <a:spcPts val="0"/>
              </a:spcAft>
              <a:buSzPts val="1100"/>
              <a:buChar char="-"/>
            </a:pPr>
            <a:r>
              <a:rPr b="1" lang="pt-BR"/>
              <a:t>WordPiece (Schuster et al., 2012): </a:t>
            </a:r>
            <a:endParaRPr b="1"/>
          </a:p>
          <a:p>
            <a:pPr indent="-298450" lvl="1" marL="914400" rtl="0" algn="l">
              <a:spcBef>
                <a:spcPts val="0"/>
              </a:spcBef>
              <a:spcAft>
                <a:spcPts val="0"/>
              </a:spcAft>
              <a:buSzPts val="1100"/>
              <a:buChar char="-"/>
            </a:pPr>
            <a:r>
              <a:rPr b="1" lang="pt-BR">
                <a:solidFill>
                  <a:schemeClr val="dk1"/>
                </a:solidFill>
              </a:rPr>
              <a:t>Similar ao BPE, mas ao invés da frequência, escolhe juntar o par de símbolos que maximiza a probabilidade.</a:t>
            </a:r>
            <a:endParaRPr b="1">
              <a:solidFill>
                <a:schemeClr val="dk1"/>
              </a:solidFill>
            </a:endParaRPr>
          </a:p>
          <a:p>
            <a:pPr indent="-298450" lvl="1" marL="914400" rtl="0" algn="l">
              <a:spcBef>
                <a:spcPts val="0"/>
              </a:spcBef>
              <a:spcAft>
                <a:spcPts val="0"/>
              </a:spcAft>
              <a:buClr>
                <a:schemeClr val="dk1"/>
              </a:buClr>
              <a:buSzPts val="1100"/>
              <a:buChar char="-"/>
            </a:pPr>
            <a:r>
              <a:rPr lang="pt-BR">
                <a:solidFill>
                  <a:schemeClr val="dk1"/>
                </a:solidFill>
              </a:rPr>
              <a:t>É como se ele avaliasse quanto ele perde ao concatenar dois símbolos para ter certeza de que vale a pena fazê-lo.</a:t>
            </a:r>
            <a:endParaRPr>
              <a:solidFill>
                <a:schemeClr val="dk1"/>
              </a:solidFill>
            </a:endParaRPr>
          </a:p>
          <a:p>
            <a:pPr indent="-298450" lvl="1" marL="914400" rtl="0" algn="l">
              <a:spcBef>
                <a:spcPts val="0"/>
              </a:spcBef>
              <a:spcAft>
                <a:spcPts val="0"/>
              </a:spcAft>
              <a:buSzPts val="1100"/>
              <a:buChar char="-"/>
            </a:pPr>
            <a:r>
              <a:rPr lang="pt-BR"/>
              <a:t>Ex:</a:t>
            </a:r>
            <a:r>
              <a:rPr lang="pt-BR"/>
              <a:t> BERT, DistilBERT e Electra. </a:t>
            </a:r>
            <a:endParaRPr/>
          </a:p>
          <a:p>
            <a:pPr indent="-298450" lvl="0" marL="457200" rtl="0" algn="l">
              <a:spcBef>
                <a:spcPts val="0"/>
              </a:spcBef>
              <a:spcAft>
                <a:spcPts val="0"/>
              </a:spcAft>
              <a:buSzPts val="1100"/>
              <a:buChar char="-"/>
            </a:pPr>
            <a:r>
              <a:rPr b="1" lang="pt-BR"/>
              <a:t>Unigram (Kudo, 2018): </a:t>
            </a:r>
            <a:endParaRPr b="1"/>
          </a:p>
          <a:p>
            <a:pPr indent="-298450" lvl="1" marL="914400" rtl="0" algn="l">
              <a:spcBef>
                <a:spcPts val="0"/>
              </a:spcBef>
              <a:spcAft>
                <a:spcPts val="0"/>
              </a:spcAft>
              <a:buSzPts val="1100"/>
              <a:buChar char="-"/>
            </a:pPr>
            <a:r>
              <a:rPr b="1" lang="pt-BR"/>
              <a:t>D</a:t>
            </a:r>
            <a:r>
              <a:rPr b="1" lang="pt-BR"/>
              <a:t>iferente dos demais, este tokenizador inicializa um vocabulário base com uma grande quantidade de caracteres, sub-palavras e palavras.</a:t>
            </a:r>
            <a:r>
              <a:rPr lang="pt-BR"/>
              <a:t> Por exemplo, contendo todas as palavras pré-tokenizadas e as subpalavras mais comuns</a:t>
            </a:r>
            <a:endParaRPr/>
          </a:p>
          <a:p>
            <a:pPr indent="-298450" lvl="1" marL="914400" rtl="0" algn="l">
              <a:spcBef>
                <a:spcPts val="0"/>
              </a:spcBef>
              <a:spcAft>
                <a:spcPts val="0"/>
              </a:spcAft>
              <a:buSzPts val="1100"/>
              <a:buChar char="-"/>
            </a:pPr>
            <a:r>
              <a:rPr b="1" lang="pt-BR"/>
              <a:t>Durante o treinamento, o vocabulário é progressivamente reduzido, mantendo somente os símbolos mais relevantes, até obter o tamanho desejado.</a:t>
            </a:r>
            <a:r>
              <a:rPr lang="pt-BR"/>
              <a:t> </a:t>
            </a:r>
            <a:endParaRPr/>
          </a:p>
          <a:p>
            <a:pPr indent="-298450" lvl="1" marL="914400" rtl="0" algn="l">
              <a:spcBef>
                <a:spcPts val="0"/>
              </a:spcBef>
              <a:spcAft>
                <a:spcPts val="0"/>
              </a:spcAft>
              <a:buSzPts val="1100"/>
              <a:buChar char="-"/>
            </a:pPr>
            <a:r>
              <a:rPr lang="pt-BR"/>
              <a:t>Uma vez treinado, um texto pode ser segmentado de múltiplas formas por este tokenizador uma vez que, diferente dos demais, ele não se baseia em regras de concatenação, mas sim na probabilidade da combinação.</a:t>
            </a:r>
            <a:endParaRPr/>
          </a:p>
          <a:p>
            <a:pPr indent="-298450" lvl="0" marL="457200" rtl="0" algn="l">
              <a:spcBef>
                <a:spcPts val="0"/>
              </a:spcBef>
              <a:spcAft>
                <a:spcPts val="0"/>
              </a:spcAft>
              <a:buSzPts val="1100"/>
              <a:buChar char="-"/>
            </a:pPr>
            <a:r>
              <a:rPr b="1" lang="pt-BR"/>
              <a:t>SentencePiece (Kudo et al., 2018):</a:t>
            </a:r>
            <a:r>
              <a:rPr lang="pt-BR"/>
              <a:t> </a:t>
            </a:r>
            <a:endParaRPr/>
          </a:p>
          <a:p>
            <a:pPr indent="-298450" lvl="1" marL="914400" rtl="0" algn="l">
              <a:spcBef>
                <a:spcPts val="0"/>
              </a:spcBef>
              <a:spcAft>
                <a:spcPts val="0"/>
              </a:spcAft>
              <a:buSzPts val="1100"/>
              <a:buChar char="-"/>
            </a:pPr>
            <a:r>
              <a:rPr lang="pt-BR"/>
              <a:t>Todos os algoritmos anteriores assumem que o separador de tokens é o espaço, mas isso não acontece para todas as palavras.</a:t>
            </a:r>
            <a:endParaRPr/>
          </a:p>
          <a:p>
            <a:pPr indent="-298450" lvl="1" marL="914400" rtl="0" algn="l">
              <a:spcBef>
                <a:spcPts val="0"/>
              </a:spcBef>
              <a:spcAft>
                <a:spcPts val="0"/>
              </a:spcAft>
              <a:buSzPts val="1100"/>
              <a:buChar char="-"/>
            </a:pPr>
            <a:r>
              <a:rPr b="1" lang="pt-BR"/>
              <a:t>No SentencePiece o espaço é considerado um caractere como outro qualquer e usa BPE ou Unigram para construir o vocabulário.</a:t>
            </a:r>
            <a:endParaRPr b="1"/>
          </a:p>
          <a:p>
            <a:pPr indent="-298450" lvl="1" marL="914400" rtl="0" algn="l">
              <a:spcBef>
                <a:spcPts val="0"/>
              </a:spcBef>
              <a:spcAft>
                <a:spcPts val="0"/>
              </a:spcAft>
              <a:buSzPts val="1100"/>
              <a:buChar char="-"/>
            </a:pPr>
            <a:r>
              <a:rPr lang="pt-BR"/>
              <a:t>Ex: ALBERT, XLNet, Marian e T5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eeea7083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eeea708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a:t>
            </a:r>
            <a:r>
              <a:rPr lang="pt-BR" sz="1250">
                <a:solidFill>
                  <a:srgbClr val="4B5563"/>
                </a:solidFill>
                <a:highlight>
                  <a:srgbClr val="FFFFFF"/>
                </a:highlight>
                <a:latin typeface="Roboto"/>
                <a:ea typeface="Roboto"/>
                <a:cs typeface="Roboto"/>
                <a:sym typeface="Roboto"/>
              </a:rPr>
              <a:t>Depending on the rules we apply for tokenizing a text, a different tokenized output is generated for the same text. A pretrained model only performs properly if you feed it an input that was tokenized with the same rules that were used to tokenize its training data.”</a:t>
            </a:r>
            <a:endParaRPr sz="1250">
              <a:solidFill>
                <a:srgbClr val="4B5563"/>
              </a:solidFill>
              <a:highlight>
                <a:srgbClr val="FFFFFF"/>
              </a:highlight>
              <a:latin typeface="Roboto"/>
              <a:ea typeface="Roboto"/>
              <a:cs typeface="Roboto"/>
              <a:sym typeface="Roboto"/>
            </a:endParaRPr>
          </a:p>
          <a:p>
            <a:pPr indent="-307975" lvl="0" marL="457200" rtl="0" algn="l">
              <a:spcBef>
                <a:spcPts val="0"/>
              </a:spcBef>
              <a:spcAft>
                <a:spcPts val="0"/>
              </a:spcAft>
              <a:buClr>
                <a:srgbClr val="4B5563"/>
              </a:buClr>
              <a:buSzPts val="1250"/>
              <a:buFont typeface="Roboto"/>
              <a:buChar char="-"/>
            </a:pPr>
            <a:r>
              <a:rPr lang="pt-BR" sz="1250">
                <a:solidFill>
                  <a:srgbClr val="4B5563"/>
                </a:solidFill>
                <a:highlight>
                  <a:srgbClr val="FFFFFF"/>
                </a:highlight>
                <a:latin typeface="Roboto"/>
                <a:ea typeface="Roboto"/>
                <a:cs typeface="Roboto"/>
                <a:sym typeface="Roboto"/>
              </a:rPr>
              <a:t>“Subword tokenization allows the model to have a reasonable vocabulary size while being able to learn meaningful context-independent representations. In addition, subword tokenization enables the model to process words it has never seen before, by decomposing them into known subwords. “</a:t>
            </a:r>
            <a:endParaRPr sz="1250">
              <a:solidFill>
                <a:srgbClr val="4B5563"/>
              </a:solidFill>
              <a:highlight>
                <a:srgbClr val="FFFFFF"/>
              </a:highlight>
              <a:latin typeface="Roboto"/>
              <a:ea typeface="Roboto"/>
              <a:cs typeface="Roboto"/>
              <a:sym typeface="Roboto"/>
            </a:endParaRPr>
          </a:p>
          <a:p>
            <a:pPr indent="-298450" lvl="0" marL="457200" rtl="0" algn="l">
              <a:spcBef>
                <a:spcPts val="0"/>
              </a:spcBef>
              <a:spcAft>
                <a:spcPts val="0"/>
              </a:spcAft>
              <a:buSzPts val="1100"/>
              <a:buChar char="-"/>
            </a:pPr>
            <a:r>
              <a:rPr b="1" lang="pt-BR"/>
              <a:t>Byte-Pair-Encoding (BPE) (Sennrich et al., 2015): </a:t>
            </a:r>
            <a:endParaRPr b="1"/>
          </a:p>
          <a:p>
            <a:pPr indent="-298450" lvl="1" marL="914400" rtl="0" algn="l">
              <a:spcBef>
                <a:spcPts val="0"/>
              </a:spcBef>
              <a:spcAft>
                <a:spcPts val="0"/>
              </a:spcAft>
              <a:buSzPts val="1100"/>
              <a:buChar char="-"/>
            </a:pPr>
            <a:r>
              <a:rPr lang="pt-BR"/>
              <a:t>Se baseia em uma pré-tokenização (ex. com base em espaço, regras, Spacy) para contar a frequência de cada palavra no corpus de treinamento</a:t>
            </a:r>
            <a:endParaRPr/>
          </a:p>
          <a:p>
            <a:pPr indent="-298450" lvl="1" marL="914400" rtl="0" algn="l">
              <a:spcBef>
                <a:spcPts val="0"/>
              </a:spcBef>
              <a:spcAft>
                <a:spcPts val="0"/>
              </a:spcAft>
              <a:buSzPts val="1100"/>
              <a:buChar char="-"/>
            </a:pPr>
            <a:r>
              <a:rPr lang="pt-BR"/>
              <a:t>Depois dessa pré-tokenização, um conjunto de palavras com suas frequências no corpus de treinamento está definido</a:t>
            </a:r>
            <a:endParaRPr/>
          </a:p>
          <a:p>
            <a:pPr indent="-298450" lvl="1" marL="914400" rtl="0" algn="l">
              <a:spcBef>
                <a:spcPts val="0"/>
              </a:spcBef>
              <a:spcAft>
                <a:spcPts val="0"/>
              </a:spcAft>
              <a:buSzPts val="1100"/>
              <a:buChar char="-"/>
            </a:pPr>
            <a:r>
              <a:rPr lang="pt-BR"/>
              <a:t>Em seguida, o BPE cria um vocabulário base com todos os símbolos que ocorrem no conjunto de palavras e aprende regras de concatenação desses símbolos para formar um novo símbolo a partir de dois do vocabulário base. Ele faz isso até que o vocabulário alcance o tamanho pré-definido para ele (um hiperparâmetro)</a:t>
            </a:r>
            <a:endParaRPr/>
          </a:p>
          <a:p>
            <a:pPr indent="-298450" lvl="1" marL="914400" rtl="0" algn="l">
              <a:spcBef>
                <a:spcPts val="0"/>
              </a:spcBef>
              <a:spcAft>
                <a:spcPts val="0"/>
              </a:spcAft>
              <a:buSzPts val="1100"/>
              <a:buChar char="-"/>
            </a:pPr>
            <a:r>
              <a:rPr b="1" lang="pt-BR"/>
              <a:t>Em resumo: BPE junta os pares de caracteres mais frequentes até ter um vocabulário de tamanho desejado</a:t>
            </a:r>
            <a:r>
              <a:rPr lang="pt-BR"/>
              <a:t>. A técnica tem inspiração nas técnicas de compressão. Uma vez treinado o tokenizador (definido o conjunto de sequências de caracteres mais frequentes e caracteres restantes), ele é usado para tokenizar um novo texto. Consegue lidar com um vocabulário mais enxuto, mas não consegue lidar com tokens desconhecidos</a:t>
            </a:r>
            <a:endParaRPr/>
          </a:p>
          <a:p>
            <a:pPr indent="-298450" lvl="0" marL="457200" rtl="0" algn="l">
              <a:spcBef>
                <a:spcPts val="0"/>
              </a:spcBef>
              <a:spcAft>
                <a:spcPts val="0"/>
              </a:spcAft>
              <a:buSzPts val="1100"/>
              <a:buChar char="-"/>
            </a:pPr>
            <a:r>
              <a:rPr b="1" lang="pt-BR"/>
              <a:t>Byte-level BPE: </a:t>
            </a:r>
            <a:endParaRPr b="1"/>
          </a:p>
          <a:p>
            <a:pPr indent="-298450" lvl="1" marL="914400" rtl="0" algn="l">
              <a:spcBef>
                <a:spcPts val="0"/>
              </a:spcBef>
              <a:spcAft>
                <a:spcPts val="0"/>
              </a:spcAft>
              <a:buSzPts val="1100"/>
              <a:buChar char="-"/>
            </a:pPr>
            <a:r>
              <a:rPr b="1" lang="pt-BR"/>
              <a:t>Mesma ideia do anterior, só que aqui os caracteres são representados por bytes (vocabulário base de 256), por isso não tem token UNK.</a:t>
            </a:r>
            <a:endParaRPr b="1"/>
          </a:p>
          <a:p>
            <a:pPr indent="-298450" lvl="1" marL="914400" rtl="0" algn="l">
              <a:spcBef>
                <a:spcPts val="0"/>
              </a:spcBef>
              <a:spcAft>
                <a:spcPts val="0"/>
              </a:spcAft>
              <a:buSzPts val="1100"/>
              <a:buChar char="-"/>
            </a:pPr>
            <a:r>
              <a:rPr lang="pt-BR"/>
              <a:t>Com algumas regras adicionais para lidar com pontuações, o tokenizador do GPT-2 pode tokenizar qualquer texto sem a necessidade do símbolo UNK.</a:t>
            </a:r>
            <a:endParaRPr/>
          </a:p>
          <a:p>
            <a:pPr indent="-298450" lvl="1" marL="914400" rtl="0" algn="l">
              <a:spcBef>
                <a:spcPts val="0"/>
              </a:spcBef>
              <a:spcAft>
                <a:spcPts val="0"/>
              </a:spcAft>
              <a:buSzPts val="1100"/>
              <a:buChar char="-"/>
            </a:pPr>
            <a:r>
              <a:rPr lang="pt-BR"/>
              <a:t>Ex: GPT-2</a:t>
            </a:r>
            <a:endParaRPr/>
          </a:p>
          <a:p>
            <a:pPr indent="-298450" lvl="0" marL="457200" rtl="0" algn="l">
              <a:spcBef>
                <a:spcPts val="0"/>
              </a:spcBef>
              <a:spcAft>
                <a:spcPts val="0"/>
              </a:spcAft>
              <a:buSzPts val="1100"/>
              <a:buChar char="-"/>
            </a:pPr>
            <a:r>
              <a:rPr b="1" lang="pt-BR"/>
              <a:t>WordPiece (Schuster et al., 2012): </a:t>
            </a:r>
            <a:endParaRPr b="1"/>
          </a:p>
          <a:p>
            <a:pPr indent="-298450" lvl="1" marL="914400" rtl="0" algn="l">
              <a:spcBef>
                <a:spcPts val="0"/>
              </a:spcBef>
              <a:spcAft>
                <a:spcPts val="0"/>
              </a:spcAft>
              <a:buSzPts val="1100"/>
              <a:buChar char="-"/>
            </a:pPr>
            <a:r>
              <a:rPr b="1" lang="pt-BR">
                <a:solidFill>
                  <a:schemeClr val="dk1"/>
                </a:solidFill>
              </a:rPr>
              <a:t>Similar ao BPE, mas ao invés da frequência, escolhe juntar o par de símbolos que maximiza a probabilidade.</a:t>
            </a:r>
            <a:endParaRPr b="1">
              <a:solidFill>
                <a:schemeClr val="dk1"/>
              </a:solidFill>
            </a:endParaRPr>
          </a:p>
          <a:p>
            <a:pPr indent="-298450" lvl="1" marL="914400" rtl="0" algn="l">
              <a:spcBef>
                <a:spcPts val="0"/>
              </a:spcBef>
              <a:spcAft>
                <a:spcPts val="0"/>
              </a:spcAft>
              <a:buClr>
                <a:schemeClr val="dk1"/>
              </a:buClr>
              <a:buSzPts val="1100"/>
              <a:buChar char="-"/>
            </a:pPr>
            <a:r>
              <a:rPr lang="pt-BR">
                <a:solidFill>
                  <a:schemeClr val="dk1"/>
                </a:solidFill>
              </a:rPr>
              <a:t>É como se ele avaliasse quanto ele perde ao concatenar dois símbolos para ter certeza de que vale a pena fazê-lo.</a:t>
            </a:r>
            <a:endParaRPr>
              <a:solidFill>
                <a:schemeClr val="dk1"/>
              </a:solidFill>
            </a:endParaRPr>
          </a:p>
          <a:p>
            <a:pPr indent="-298450" lvl="1" marL="914400" rtl="0" algn="l">
              <a:spcBef>
                <a:spcPts val="0"/>
              </a:spcBef>
              <a:spcAft>
                <a:spcPts val="0"/>
              </a:spcAft>
              <a:buSzPts val="1100"/>
              <a:buChar char="-"/>
            </a:pPr>
            <a:r>
              <a:rPr lang="pt-BR"/>
              <a:t>Ex: BERT, DistilBERT e Electra. </a:t>
            </a:r>
            <a:endParaRPr/>
          </a:p>
          <a:p>
            <a:pPr indent="-298450" lvl="0" marL="457200" rtl="0" algn="l">
              <a:spcBef>
                <a:spcPts val="0"/>
              </a:spcBef>
              <a:spcAft>
                <a:spcPts val="0"/>
              </a:spcAft>
              <a:buSzPts val="1100"/>
              <a:buChar char="-"/>
            </a:pPr>
            <a:r>
              <a:rPr b="1" lang="pt-BR"/>
              <a:t>Unigram (Kudo, 2018): </a:t>
            </a:r>
            <a:endParaRPr b="1"/>
          </a:p>
          <a:p>
            <a:pPr indent="-298450" lvl="1" marL="914400" rtl="0" algn="l">
              <a:spcBef>
                <a:spcPts val="0"/>
              </a:spcBef>
              <a:spcAft>
                <a:spcPts val="0"/>
              </a:spcAft>
              <a:buSzPts val="1100"/>
              <a:buChar char="-"/>
            </a:pPr>
            <a:r>
              <a:rPr b="1" lang="pt-BR"/>
              <a:t>Diferente dos demais, este tokenizador inicializa um vocabulário base com uma grande quantidade de caracteres, sub-palavras e palavras.</a:t>
            </a:r>
            <a:r>
              <a:rPr lang="pt-BR"/>
              <a:t> Por exemplo, contendo todas as palavras pré-tokenizadas e as subpalavras mais comuns</a:t>
            </a:r>
            <a:endParaRPr/>
          </a:p>
          <a:p>
            <a:pPr indent="-298450" lvl="1" marL="914400" rtl="0" algn="l">
              <a:spcBef>
                <a:spcPts val="0"/>
              </a:spcBef>
              <a:spcAft>
                <a:spcPts val="0"/>
              </a:spcAft>
              <a:buSzPts val="1100"/>
              <a:buChar char="-"/>
            </a:pPr>
            <a:r>
              <a:rPr b="1" lang="pt-BR"/>
              <a:t>Durante o treinamento, o vocabulário é progressivamente reduzido, mantendo somente os símbolos mais relevantes, até obter o tamanho desejado.</a:t>
            </a:r>
            <a:r>
              <a:rPr lang="pt-BR"/>
              <a:t> </a:t>
            </a:r>
            <a:endParaRPr/>
          </a:p>
          <a:p>
            <a:pPr indent="-298450" lvl="1" marL="914400" rtl="0" algn="l">
              <a:spcBef>
                <a:spcPts val="0"/>
              </a:spcBef>
              <a:spcAft>
                <a:spcPts val="0"/>
              </a:spcAft>
              <a:buSzPts val="1100"/>
              <a:buChar char="-"/>
            </a:pPr>
            <a:r>
              <a:rPr lang="pt-BR"/>
              <a:t>Uma vez treinado, um texto pode ser segmentado de múltiplas formas por este tokenizador uma vez que, diferente dos demais, ele não se baseia em regras de concatenação, mas sim na probabilidade da combinação.</a:t>
            </a:r>
            <a:endParaRPr/>
          </a:p>
          <a:p>
            <a:pPr indent="-298450" lvl="0" marL="457200" rtl="0" algn="l">
              <a:spcBef>
                <a:spcPts val="0"/>
              </a:spcBef>
              <a:spcAft>
                <a:spcPts val="0"/>
              </a:spcAft>
              <a:buSzPts val="1100"/>
              <a:buChar char="-"/>
            </a:pPr>
            <a:r>
              <a:rPr b="1" lang="pt-BR"/>
              <a:t>SentencePiece (Kudo et al., 2018):</a:t>
            </a:r>
            <a:r>
              <a:rPr lang="pt-BR"/>
              <a:t> </a:t>
            </a:r>
            <a:endParaRPr/>
          </a:p>
          <a:p>
            <a:pPr indent="-298450" lvl="1" marL="914400" rtl="0" algn="l">
              <a:spcBef>
                <a:spcPts val="0"/>
              </a:spcBef>
              <a:spcAft>
                <a:spcPts val="0"/>
              </a:spcAft>
              <a:buSzPts val="1100"/>
              <a:buChar char="-"/>
            </a:pPr>
            <a:r>
              <a:rPr lang="pt-BR"/>
              <a:t>Todos os algoritmos anteriores assumem que o separador de tokens é o espaço, mas isso não acontece para todas as palavras.</a:t>
            </a:r>
            <a:endParaRPr/>
          </a:p>
          <a:p>
            <a:pPr indent="-298450" lvl="1" marL="914400" rtl="0" algn="l">
              <a:spcBef>
                <a:spcPts val="0"/>
              </a:spcBef>
              <a:spcAft>
                <a:spcPts val="0"/>
              </a:spcAft>
              <a:buSzPts val="1100"/>
              <a:buChar char="-"/>
            </a:pPr>
            <a:r>
              <a:rPr b="1" lang="pt-BR"/>
              <a:t>No SentencePiece o espaço é considerado um caractere como outro qualquer e usa BPE ou Unigram para construir o vocabulário.</a:t>
            </a:r>
            <a:endParaRPr b="1"/>
          </a:p>
          <a:p>
            <a:pPr indent="-298450" lvl="1" marL="914400" rtl="0" algn="l">
              <a:spcBef>
                <a:spcPts val="0"/>
              </a:spcBef>
              <a:spcAft>
                <a:spcPts val="0"/>
              </a:spcAft>
              <a:buSzPts val="1100"/>
              <a:buChar char="-"/>
            </a:pPr>
            <a:r>
              <a:rPr lang="pt-BR"/>
              <a:t>Ex: ALBERT, XLNet, Marian e T5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ed3f8769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fed3f8769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sz="950">
                <a:solidFill>
                  <a:schemeClr val="dk1"/>
                </a:solidFill>
                <a:highlight>
                  <a:srgbClr val="FFFFFF"/>
                </a:highlight>
                <a:latin typeface="Courier New"/>
                <a:ea typeface="Courier New"/>
                <a:cs typeface="Courier New"/>
                <a:sym typeface="Courier New"/>
              </a:rPr>
              <a:t>"##"</a:t>
            </a:r>
            <a:r>
              <a:rPr lang="pt-BR" sz="1250">
                <a:solidFill>
                  <a:srgbClr val="4B5563"/>
                </a:solidFill>
                <a:highlight>
                  <a:srgbClr val="FFFFFF"/>
                </a:highlight>
                <a:latin typeface="Roboto"/>
                <a:ea typeface="Roboto"/>
                <a:cs typeface="Roboto"/>
                <a:sym typeface="Roboto"/>
              </a:rPr>
              <a:t> means that the rest of the token should be attached to the previous one, without space (for decoding or reversal of the tokenization).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10853e96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10853e96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ab204b6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ab204b6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pt-BR" sz="1000">
                <a:solidFill>
                  <a:schemeClr val="dk1"/>
                </a:solidFill>
                <a:highlight>
                  <a:srgbClr val="FFFFFF"/>
                </a:highlight>
              </a:rPr>
              <a:t>Um lexema é uma unidade abstrata de significado que corresponde a um conjunto de formas relacionadas. Por exemplo, bonito, bonita, e bonitos são exemplos de lexemas. O lema é a forma canônica, dicionarizada, escolhida por convenção para representar um lexema. No caso dos lexemas listados anteriormente, o lema é bonito. </a:t>
            </a:r>
            <a:endParaRPr sz="1000">
              <a:solidFill>
                <a:schemeClr val="dk1"/>
              </a:solidFill>
              <a:highlight>
                <a:srgbClr val="FFFFFF"/>
              </a:highlight>
            </a:endParaRPr>
          </a:p>
          <a:p>
            <a:pPr indent="-292100" lvl="0" marL="457200" rtl="0" algn="l">
              <a:lnSpc>
                <a:spcPct val="115000"/>
              </a:lnSpc>
              <a:spcBef>
                <a:spcPts val="0"/>
              </a:spcBef>
              <a:spcAft>
                <a:spcPts val="0"/>
              </a:spcAft>
              <a:buClr>
                <a:schemeClr val="dk1"/>
              </a:buClr>
              <a:buSzPts val="1000"/>
              <a:buChar char="-"/>
            </a:pPr>
            <a:r>
              <a:rPr lang="pt-BR" sz="1000">
                <a:solidFill>
                  <a:schemeClr val="dk1"/>
                </a:solidFill>
                <a:highlight>
                  <a:srgbClr val="FFFFFF"/>
                </a:highlight>
              </a:rPr>
              <a:t>O radical é a palavra básica, sem afixos flexionais, como é o caso de bonit para os exemplos de lexemas apresentados anteriormente.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e2d46b9e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e2d46b9e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ab204b65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ab204b65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ab204b65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ab204b65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Radicalização usando o RSLP (Removedor de Sufixos da Língua Portuguesa)</a:t>
            </a:r>
            <a:endParaRPr/>
          </a:p>
          <a:p>
            <a:pPr indent="-298450" lvl="0" marL="457200" rtl="0" algn="l">
              <a:lnSpc>
                <a:spcPct val="115000"/>
              </a:lnSpc>
              <a:spcBef>
                <a:spcPts val="0"/>
              </a:spcBef>
              <a:spcAft>
                <a:spcPts val="0"/>
              </a:spcAft>
              <a:buSzPts val="1100"/>
              <a:buChar char="-"/>
            </a:pPr>
            <a:r>
              <a:rPr lang="pt-BR" sz="1000">
                <a:solidFill>
                  <a:schemeClr val="dk1"/>
                </a:solidFill>
                <a:highlight>
                  <a:srgbClr val="FFFFFF"/>
                </a:highlight>
              </a:rPr>
              <a:t>Esses processamentos podem ser relevantes ou não, depende da aplicação. Para algumas aplicações de PLN não é interessante saber a forma flexionada da palavra (o que aumenta considerável e às vezes desnecessariamente o tamanho do vocabulário), mas sim apenas sua forma canônica (lema) ou raiz. Já para outras aplicações, os resultados são melhores quando se considera todas as formas superficiais (flexionadas) do corpus sem quaisquer processamentos adicionais além da tokenização.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10853e96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10853e96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pt-BR" sz="1000">
                <a:solidFill>
                  <a:schemeClr val="dk1"/>
                </a:solidFill>
                <a:highlight>
                  <a:srgbClr val="FFFFFF"/>
                </a:highlight>
              </a:rPr>
              <a:t>Por fim, outro conceito relacionado ao processamento de tokens é o de stopwords.</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pt-BR" sz="1000">
                <a:solidFill>
                  <a:schemeClr val="dk1"/>
                </a:solidFill>
                <a:highlight>
                  <a:srgbClr val="FFFFFF"/>
                </a:highlight>
              </a:rPr>
              <a:t>Em diversas aplicações de PLN é interessante desconsiderar algumas palavras que pouco acrescentam ao conteúdo do texto, como preposições, determinantes, conjunções etc. Essas palavras são conhecidas como stopwords. </a:t>
            </a:r>
            <a:endParaRPr sz="1000">
              <a:solidFill>
                <a:schemeClr val="dk1"/>
              </a:solidFill>
              <a:highlight>
                <a:srgbClr val="FFFFFF"/>
              </a:highlight>
            </a:endParaRPr>
          </a:p>
          <a:p>
            <a:pPr indent="-292100" lvl="0" marL="457200" rtl="0" algn="l">
              <a:lnSpc>
                <a:spcPct val="115000"/>
              </a:lnSpc>
              <a:spcBef>
                <a:spcPts val="0"/>
              </a:spcBef>
              <a:spcAft>
                <a:spcPts val="0"/>
              </a:spcAft>
              <a:buClr>
                <a:schemeClr val="dk1"/>
              </a:buClr>
              <a:buSzPts val="1000"/>
              <a:buChar char="-"/>
            </a:pPr>
            <a:r>
              <a:rPr lang="pt-BR" sz="1000">
                <a:solidFill>
                  <a:schemeClr val="dk1"/>
                </a:solidFill>
                <a:highlight>
                  <a:srgbClr val="FFFFFF"/>
                </a:highlight>
              </a:rPr>
              <a:t>É importante notar que, além das palavras clássicas mencionadas, as stopwords podem variar de acordo com o contexto específico com o qual estamos trabalhando. Por exemplo, se estivermos tratando um corpus de SMS com o intuito de extrair informações acerca das operadoras e assuntos mais comumente abordados por esse meio de comunicação, termos como “SMS” ou “mensagem” se tornam irrelevantes para a análise, dada sua alta frequência e baixa relevância. Assim, tratá-los como stopwords nessa análise específica pode servir como uma boa estratégia para a tarefa/aplicação de PLN em questão.</a:t>
            </a:r>
            <a:endParaRPr sz="100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10853e96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10853e96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ed696a3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ed696a3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ed696a3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ed696a3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pt-BR" sz="1000">
                <a:solidFill>
                  <a:schemeClr val="dk1"/>
                </a:solidFill>
                <a:highlight>
                  <a:srgbClr val="FFFFFF"/>
                </a:highlight>
              </a:rPr>
              <a:t>Assim como a utilização do lema ou da forma flexionada depende da aplicação, a eliminação de stopwords depende do que se pretende com o texto. </a:t>
            </a:r>
            <a:endParaRPr sz="1000">
              <a:solidFill>
                <a:schemeClr val="dk1"/>
              </a:solidFill>
              <a:highlight>
                <a:srgbClr val="FFFFFF"/>
              </a:highlight>
            </a:endParaRPr>
          </a:p>
          <a:p>
            <a:pPr indent="-292100" lvl="0" marL="457200" rtl="0" algn="l">
              <a:lnSpc>
                <a:spcPct val="115000"/>
              </a:lnSpc>
              <a:spcBef>
                <a:spcPts val="0"/>
              </a:spcBef>
              <a:spcAft>
                <a:spcPts val="0"/>
              </a:spcAft>
              <a:buClr>
                <a:schemeClr val="dk1"/>
              </a:buClr>
              <a:buSzPts val="1000"/>
              <a:buChar char="-"/>
            </a:pPr>
            <a:r>
              <a:rPr lang="pt-BR" sz="1000">
                <a:solidFill>
                  <a:schemeClr val="dk1"/>
                </a:solidFill>
                <a:highlight>
                  <a:srgbClr val="FFFFFF"/>
                </a:highlight>
              </a:rPr>
              <a:t>“Dar tempo” é diferente de “dar um tempo” e “camisa de força” é diferente de “camisa” e “força” usados isoladamente.</a:t>
            </a:r>
            <a:endParaRPr sz="1000">
              <a:solidFill>
                <a:schemeClr val="dk1"/>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ed696a30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ed696a30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Char char="-"/>
            </a:pPr>
            <a:r>
              <a:rPr lang="pt-BR" sz="1000">
                <a:solidFill>
                  <a:schemeClr val="dk1"/>
                </a:solidFill>
                <a:highlight>
                  <a:srgbClr val="FFFFFF"/>
                </a:highlight>
              </a:rPr>
              <a:t>Ressaltamos que os processamentos que apresentamos aqui podem servir como ferramentas bastante úteis para tarefas de PLN. No entanto, devemos sempre lembrar que estamos trabalhando com as línguas humanas, ou seja, com um material que produz significados e sentidos na comunicação e que deve ser entendido com todas as sua complexidades e peculiaridades. Portanto, tais processamentos não devem ser aplicados como uma rotina de tratamento prescritiva e rígida. </a:t>
            </a:r>
            <a:endParaRPr sz="1000">
              <a:solidFill>
                <a:schemeClr val="dk1"/>
              </a:solidFill>
              <a:highlight>
                <a:srgbClr val="FFFFFF"/>
              </a:highlight>
            </a:endParaRPr>
          </a:p>
          <a:p>
            <a:pPr indent="-292100" lvl="0" marL="457200" rtl="0" algn="l">
              <a:lnSpc>
                <a:spcPct val="115000"/>
              </a:lnSpc>
              <a:spcBef>
                <a:spcPts val="0"/>
              </a:spcBef>
              <a:spcAft>
                <a:spcPts val="0"/>
              </a:spcAft>
              <a:buClr>
                <a:schemeClr val="dk1"/>
              </a:buClr>
              <a:buSzPts val="1000"/>
              <a:buChar char="-"/>
            </a:pPr>
            <a:r>
              <a:rPr lang="pt-BR" sz="1000">
                <a:solidFill>
                  <a:schemeClr val="dk1"/>
                </a:solidFill>
                <a:highlight>
                  <a:srgbClr val="FFFFFF"/>
                </a:highlight>
              </a:rPr>
              <a:t>O trabalho do especialista em PLN com a análise qualitativa dos dados e objetivos é indispensável para a tomada de decisão em cada uma das etapas da construção dos modelos, desde a escolha do corpus e seu pré-processamento.</a:t>
            </a:r>
            <a:endParaRPr sz="1000">
              <a:solidFill>
                <a:schemeClr val="dk1"/>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aa834567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aa834567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e2d46b9e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e2d46b9e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ed696a30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ed696a30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ab204b65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ab204b65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a938265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a938265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Sequências de caracteres são strings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10853e9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10853e9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pt-BR" sz="850">
                <a:solidFill>
                  <a:schemeClr val="dk1"/>
                </a:solidFill>
                <a:highlight>
                  <a:srgbClr val="FFFFFF"/>
                </a:highlight>
              </a:rPr>
              <a:t>Na junção de caracteres para a formação de tokens uma ferramenta computacional simples e útil são as expressões regulares.</a:t>
            </a:r>
            <a:endParaRPr sz="850">
              <a:solidFill>
                <a:schemeClr val="dk1"/>
              </a:solidFill>
              <a:highlight>
                <a:srgbClr val="FFFFFF"/>
              </a:highlight>
            </a:endParaRPr>
          </a:p>
          <a:p>
            <a:pPr indent="-298450" lvl="0" marL="457200" rtl="0" algn="l">
              <a:lnSpc>
                <a:spcPct val="115000"/>
              </a:lnSpc>
              <a:spcBef>
                <a:spcPts val="0"/>
              </a:spcBef>
              <a:spcAft>
                <a:spcPts val="0"/>
              </a:spcAft>
              <a:buSzPts val="1100"/>
              <a:buChar char="-"/>
            </a:pPr>
            <a:r>
              <a:rPr lang="pt-BR" sz="850">
                <a:solidFill>
                  <a:schemeClr val="dk1"/>
                </a:solidFill>
                <a:highlight>
                  <a:srgbClr val="FFFFFF"/>
                </a:highlight>
              </a:rPr>
              <a:t>Por meio das expressões é possível definir padrões de caracteres capazes de interpretar a sequência de entrada da maneira desejada e extrair dela trechos relevantes para o processamento que se deseja.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ed696a30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ed696a30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pt-BR" sz="850">
                <a:solidFill>
                  <a:schemeClr val="dk1"/>
                </a:solidFill>
                <a:highlight>
                  <a:srgbClr val="FFFFFF"/>
                </a:highlight>
              </a:rPr>
              <a:t>Por exemplo, em um chatbot, as expressões regulares podem ser usadas para identificar palavras-chave, como em (1), ou padrões correspondentes a um número de pedido (2) ou a uma data (3)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10853e9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10853e96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pt-BR" sz="1000">
                <a:solidFill>
                  <a:schemeClr val="dk1"/>
                </a:solidFill>
                <a:highlight>
                  <a:srgbClr val="FFFFFF"/>
                </a:highlight>
              </a:rPr>
              <a:t>Uma das etapas do PLN que se beneficia das expressões regulares é a tokenização. A tokenização (tokenization) é o processo de transformar a sequência de caracteres de entrada em unidades que façam sentido para o processamento: os tokens.</a:t>
            </a:r>
            <a:endParaRPr sz="1000">
              <a:solidFill>
                <a:schemeClr val="dk1"/>
              </a:solidFill>
              <a:highlight>
                <a:srgbClr val="FFFFFF"/>
              </a:highlight>
            </a:endParaRPr>
          </a:p>
          <a:p>
            <a:pPr indent="-298450" lvl="0" marL="457200" rtl="0" algn="l">
              <a:lnSpc>
                <a:spcPct val="115000"/>
              </a:lnSpc>
              <a:spcBef>
                <a:spcPts val="0"/>
              </a:spcBef>
              <a:spcAft>
                <a:spcPts val="0"/>
              </a:spcAft>
              <a:buSzPts val="1100"/>
              <a:buChar char="-"/>
            </a:pPr>
            <a:r>
              <a:rPr lang="pt-BR" sz="1000">
                <a:solidFill>
                  <a:schemeClr val="dk1"/>
                </a:solidFill>
                <a:highlight>
                  <a:srgbClr val="FFFFFF"/>
                </a:highlight>
              </a:rPr>
              <a:t>No caso da língua portuguesa, em que o critério gráfico de delimitação costuma funcionar bem,</a:t>
            </a:r>
            <a:r>
              <a:rPr lang="pt-BR">
                <a:solidFill>
                  <a:schemeClr val="dk1"/>
                </a:solidFill>
              </a:rPr>
              <a:t> </a:t>
            </a:r>
            <a:r>
              <a:rPr lang="pt-BR" sz="1000">
                <a:solidFill>
                  <a:schemeClr val="dk1"/>
                </a:solidFill>
                <a:highlight>
                  <a:srgbClr val="FFFFFF"/>
                </a:highlight>
              </a:rPr>
              <a:t>palavras são geralmente delimitadas por espaço em branco ou símbolos de pontuação (, -; : etc.) esse processo não é tão complexo quanto línguas aglutinativas, como o alemão, ou nas quais a delimitação não é tão explícita.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10853e96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10853e96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pt-BR"/>
              <a:t>Sequências de caracteres são strings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10853e96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10853e96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pt-BR">
                <a:solidFill>
                  <a:schemeClr val="dk1"/>
                </a:solidFill>
              </a:rPr>
              <a:t>Ferramentas de linguística computacional para o estudo morfológico, ou seja, para o processamento e análise das unidades linguísticas da língua</a:t>
            </a:r>
            <a:endParaRPr>
              <a:solidFill>
                <a:schemeClr val="dk1"/>
              </a:solidFill>
            </a:endParaRPr>
          </a:p>
          <a:p>
            <a:pPr indent="-298450" lvl="0" marL="457200" rtl="0" algn="l">
              <a:spcBef>
                <a:spcPts val="0"/>
              </a:spcBef>
              <a:spcAft>
                <a:spcPts val="0"/>
              </a:spcAft>
              <a:buClr>
                <a:schemeClr val="dk1"/>
              </a:buClr>
              <a:buSzPts val="1100"/>
              <a:buChar char="-"/>
            </a:pPr>
            <a:r>
              <a:rPr lang="pt-BR">
                <a:solidFill>
                  <a:schemeClr val="dk1"/>
                </a:solidFill>
              </a:rPr>
              <a:t>Normalização de texto</a:t>
            </a:r>
            <a:endParaRPr>
              <a:solidFill>
                <a:schemeClr val="dk1"/>
              </a:solidFill>
            </a:endParaRPr>
          </a:p>
          <a:p>
            <a:pPr indent="-298450" lvl="1" marL="914400" rtl="0" algn="l">
              <a:spcBef>
                <a:spcPts val="0"/>
              </a:spcBef>
              <a:spcAft>
                <a:spcPts val="0"/>
              </a:spcAft>
              <a:buClr>
                <a:schemeClr val="dk1"/>
              </a:buClr>
              <a:buSzPts val="1100"/>
              <a:buChar char="-"/>
            </a:pPr>
            <a:r>
              <a:rPr lang="pt-BR">
                <a:solidFill>
                  <a:schemeClr val="dk1"/>
                </a:solidFill>
              </a:rPr>
              <a:t>“A normalização de texto é um conjunto de tarefas computacionais de </a:t>
            </a:r>
            <a:r>
              <a:rPr b="1" lang="pt-BR">
                <a:solidFill>
                  <a:schemeClr val="dk1"/>
                </a:solidFill>
              </a:rPr>
              <a:t>pré-processamento</a:t>
            </a:r>
            <a:r>
              <a:rPr lang="pt-BR">
                <a:solidFill>
                  <a:schemeClr val="dk1"/>
                </a:solidFill>
              </a:rPr>
              <a:t>”</a:t>
            </a:r>
            <a:endParaRPr>
              <a:solidFill>
                <a:schemeClr val="dk1"/>
              </a:solidFill>
            </a:endParaRPr>
          </a:p>
          <a:p>
            <a:pPr indent="-298450" lvl="1" marL="914400" rtl="0" algn="l">
              <a:spcBef>
                <a:spcPts val="0"/>
              </a:spcBef>
              <a:spcAft>
                <a:spcPts val="0"/>
              </a:spcAft>
              <a:buClr>
                <a:schemeClr val="dk1"/>
              </a:buClr>
              <a:buSzPts val="1100"/>
              <a:buChar char="-"/>
            </a:pPr>
            <a:r>
              <a:rPr lang="pt-BR">
                <a:solidFill>
                  <a:schemeClr val="dk1"/>
                </a:solidFill>
              </a:rPr>
              <a:t>“Essas tarefas visam uniformizar o texto para uma forma mais conveniente de ser processada pela máquina”</a:t>
            </a:r>
            <a:endParaRPr>
              <a:solidFill>
                <a:schemeClr val="dk1"/>
              </a:solidFill>
            </a:endParaRPr>
          </a:p>
          <a:p>
            <a:pPr indent="-298450" lvl="1" marL="914400" rtl="0" algn="l">
              <a:spcBef>
                <a:spcPts val="0"/>
              </a:spcBef>
              <a:spcAft>
                <a:spcPts val="0"/>
              </a:spcAft>
              <a:buClr>
                <a:schemeClr val="dk1"/>
              </a:buClr>
              <a:buSzPts val="1100"/>
              <a:buChar char="-"/>
            </a:pPr>
            <a:r>
              <a:rPr lang="pt-BR">
                <a:solidFill>
                  <a:schemeClr val="dk1"/>
                </a:solidFill>
              </a:rPr>
              <a:t>Envolve 4 tarefas: tokenização, lematização, radicalização e tokenização de sentenças”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hyperlink" Target="mailto:helenacaseli@ufscar.br" TargetMode="External"/><Relationship Id="rId4" Type="http://schemas.openxmlformats.org/officeDocument/2006/relationships/hyperlink" Target="mailto:claudiafreitas@puc-rio.br" TargetMode="External"/><Relationship Id="rId5" Type="http://schemas.openxmlformats.org/officeDocument/2006/relationships/hyperlink" Target="mailto:robertaqueirozlv@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s://www.nltk.org/" TargetMode="External"/><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hyperlink" Target="https://spacy.io/" TargetMode="External"/><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huggingface.co/docs/transformers/tokenizer_summary" TargetMode="External"/><Relationship Id="rId4" Type="http://schemas.openxmlformats.org/officeDocument/2006/relationships/image" Target="../media/image11.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hyperlink" Target="https://huggingface.co/docs/transformers/tokenizer_summa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huggingface.co/docs/transformers/tokenizer_summar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huggingface.co/" TargetMode="External"/><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image" Target="../media/image26.jpg"/><Relationship Id="rId5"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ursosextensao.usp.br/course/view.php?id=2721" TargetMode="External"/><Relationship Id="rId4" Type="http://schemas.openxmlformats.org/officeDocument/2006/relationships/hyperlink" Target="https://docs.python.org/pt-br/3/library/re.html" TargetMode="External"/><Relationship Id="rId5" Type="http://schemas.openxmlformats.org/officeDocument/2006/relationships/hyperlink" Target="https://www.nltk.org/howto/portuguese_en.html" TargetMode="External"/><Relationship Id="rId6" Type="http://schemas.openxmlformats.org/officeDocument/2006/relationships/hyperlink" Target="https://nicschrading.com/project/Intro-to-NLP-with-spaCy/" TargetMode="External"/><Relationship Id="rId7" Type="http://schemas.openxmlformats.org/officeDocument/2006/relationships/hyperlink" Target="https://thalesbertaglia.com/enelvo/sobr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eb.stanford.edu/~jurafsky/slp3/" TargetMode="External"/><Relationship Id="rId4" Type="http://schemas.openxmlformats.org/officeDocument/2006/relationships/hyperlink" Target="https://www.youtube.com/playlist?list=PLLrlHSmC0Mw73a1t73DEjgGMPyu8QssW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pixabay.com/" TargetMode="External"/><Relationship Id="rId4" Type="http://schemas.openxmlformats.org/officeDocument/2006/relationships/hyperlink" Target="https://unsplash.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title"/>
          </p:nvPr>
        </p:nvSpPr>
        <p:spPr>
          <a:xfrm>
            <a:off x="853950" y="1000050"/>
            <a:ext cx="74361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solidFill>
                  <a:schemeClr val="accent5"/>
                </a:solidFill>
              </a:rPr>
              <a:t>Processamento de Linguagem Natural</a:t>
            </a:r>
            <a:endParaRPr sz="4800">
              <a:solidFill>
                <a:schemeClr val="accent5"/>
              </a:solidFill>
            </a:endParaRPr>
          </a:p>
        </p:txBody>
      </p:sp>
      <p:sp>
        <p:nvSpPr>
          <p:cNvPr id="73" name="Google Shape;73;p13"/>
          <p:cNvSpPr txBox="1"/>
          <p:nvPr/>
        </p:nvSpPr>
        <p:spPr>
          <a:xfrm>
            <a:off x="455700" y="2919450"/>
            <a:ext cx="8225100" cy="1809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15000"/>
              </a:lnSpc>
              <a:spcBef>
                <a:spcPts val="0"/>
              </a:spcBef>
              <a:spcAft>
                <a:spcPts val="0"/>
              </a:spcAft>
              <a:buNone/>
            </a:pPr>
            <a:r>
              <a:rPr b="1" lang="pt-BR" sz="3000">
                <a:solidFill>
                  <a:srgbClr val="757575"/>
                </a:solidFill>
                <a:latin typeface="Lato"/>
                <a:ea typeface="Lato"/>
                <a:cs typeface="Lato"/>
                <a:sym typeface="Lato"/>
              </a:rPr>
              <a:t>Pré-processamento: </a:t>
            </a:r>
            <a:endParaRPr b="1" sz="3000">
              <a:solidFill>
                <a:srgbClr val="757575"/>
              </a:solidFill>
              <a:latin typeface="Lato"/>
              <a:ea typeface="Lato"/>
              <a:cs typeface="Lato"/>
              <a:sym typeface="Lato"/>
            </a:endParaRPr>
          </a:p>
          <a:p>
            <a:pPr indent="0" lvl="0" marL="0" rtl="0" algn="ctr">
              <a:lnSpc>
                <a:spcPct val="115000"/>
              </a:lnSpc>
              <a:spcBef>
                <a:spcPts val="0"/>
              </a:spcBef>
              <a:spcAft>
                <a:spcPts val="0"/>
              </a:spcAft>
              <a:buNone/>
            </a:pPr>
            <a:r>
              <a:rPr b="1" lang="pt-BR" sz="3000">
                <a:solidFill>
                  <a:srgbClr val="757575"/>
                </a:solidFill>
                <a:latin typeface="Lato"/>
                <a:ea typeface="Lato"/>
                <a:cs typeface="Lato"/>
                <a:sym typeface="Lato"/>
              </a:rPr>
              <a:t>de caracteres a tokens e “palavras”</a:t>
            </a:r>
            <a:endParaRPr b="1" sz="3000">
              <a:solidFill>
                <a:srgbClr val="757575"/>
              </a:solidFill>
              <a:latin typeface="Lato"/>
              <a:ea typeface="Lato"/>
              <a:cs typeface="Lato"/>
              <a:sym typeface="Lato"/>
            </a:endParaRPr>
          </a:p>
          <a:p>
            <a:pPr indent="0" lvl="0" marL="0" rtl="0" algn="ctr">
              <a:lnSpc>
                <a:spcPct val="115000"/>
              </a:lnSpc>
              <a:spcBef>
                <a:spcPts val="1200"/>
              </a:spcBef>
              <a:spcAft>
                <a:spcPts val="0"/>
              </a:spcAft>
              <a:buNone/>
            </a:pPr>
            <a:r>
              <a:t/>
            </a:r>
            <a:endParaRPr sz="1800">
              <a:solidFill>
                <a:srgbClr val="757575"/>
              </a:solidFill>
              <a:latin typeface="Lato"/>
              <a:ea typeface="Lato"/>
              <a:cs typeface="Lato"/>
              <a:sym typeface="Lato"/>
            </a:endParaRPr>
          </a:p>
          <a:p>
            <a:pPr indent="0" lvl="0" marL="0" rtl="0" algn="ctr">
              <a:lnSpc>
                <a:spcPct val="115000"/>
              </a:lnSpc>
              <a:spcBef>
                <a:spcPts val="0"/>
              </a:spcBef>
              <a:spcAft>
                <a:spcPts val="0"/>
              </a:spcAft>
              <a:buClr>
                <a:schemeClr val="dk2"/>
              </a:buClr>
              <a:buSzPct val="61111"/>
              <a:buFont typeface="Arial"/>
              <a:buNone/>
            </a:pPr>
            <a:r>
              <a:rPr lang="pt-BR" sz="1800">
                <a:solidFill>
                  <a:schemeClr val="lt2"/>
                </a:solidFill>
                <a:latin typeface="Lato"/>
                <a:ea typeface="Lato"/>
                <a:cs typeface="Lato"/>
                <a:sym typeface="Lato"/>
              </a:rPr>
              <a:t>Helena Caseli, Cláudia Freitas e Roberta Viola</a:t>
            </a:r>
            <a:endParaRPr sz="1800">
              <a:solidFill>
                <a:schemeClr val="lt2"/>
              </a:solidFill>
              <a:latin typeface="Lato"/>
              <a:ea typeface="Lato"/>
              <a:cs typeface="Lato"/>
              <a:sym typeface="Lato"/>
            </a:endParaRPr>
          </a:p>
          <a:p>
            <a:pPr indent="0" lvl="0" marL="0" rtl="0" algn="ctr">
              <a:lnSpc>
                <a:spcPct val="115000"/>
              </a:lnSpc>
              <a:spcBef>
                <a:spcPts val="0"/>
              </a:spcBef>
              <a:spcAft>
                <a:spcPts val="1200"/>
              </a:spcAft>
              <a:buClr>
                <a:schemeClr val="dk2"/>
              </a:buClr>
              <a:buSzPct val="61111"/>
              <a:buFont typeface="Arial"/>
              <a:buNone/>
            </a:pPr>
            <a:r>
              <a:rPr lang="pt-BR" sz="1800" u="sng">
                <a:solidFill>
                  <a:schemeClr val="hlink"/>
                </a:solidFill>
                <a:latin typeface="Lato"/>
                <a:ea typeface="Lato"/>
                <a:cs typeface="Lato"/>
                <a:sym typeface="Lato"/>
                <a:hlinkClick r:id="rId3"/>
              </a:rPr>
              <a:t>helenacaseli@ufscar.br</a:t>
            </a:r>
            <a:r>
              <a:rPr lang="pt-BR" sz="1800">
                <a:solidFill>
                  <a:schemeClr val="lt2"/>
                </a:solidFill>
                <a:latin typeface="Lato"/>
                <a:ea typeface="Lato"/>
                <a:cs typeface="Lato"/>
                <a:sym typeface="Lato"/>
              </a:rPr>
              <a:t> </a:t>
            </a:r>
            <a:r>
              <a:rPr lang="pt-BR" sz="1800" u="sng">
                <a:solidFill>
                  <a:schemeClr val="hlink"/>
                </a:solidFill>
                <a:latin typeface="Lato"/>
                <a:ea typeface="Lato"/>
                <a:cs typeface="Lato"/>
                <a:sym typeface="Lato"/>
                <a:hlinkClick r:id="rId4"/>
              </a:rPr>
              <a:t>claudiafreitas@puc-rio.br</a:t>
            </a:r>
            <a:r>
              <a:rPr lang="pt-BR" sz="1800">
                <a:solidFill>
                  <a:schemeClr val="lt2"/>
                </a:solidFill>
                <a:latin typeface="Lato"/>
                <a:ea typeface="Lato"/>
                <a:cs typeface="Lato"/>
                <a:sym typeface="Lato"/>
              </a:rPr>
              <a:t> </a:t>
            </a:r>
            <a:r>
              <a:rPr lang="pt-BR" sz="1800" u="sng">
                <a:solidFill>
                  <a:schemeClr val="hlink"/>
                </a:solidFill>
                <a:latin typeface="Lato"/>
                <a:ea typeface="Lato"/>
                <a:cs typeface="Lato"/>
                <a:sym typeface="Lato"/>
                <a:hlinkClick r:id="rId5"/>
              </a:rPr>
              <a:t>robertaqueirozlv@gmail.com</a:t>
            </a:r>
            <a:endParaRPr sz="1800">
              <a:solidFill>
                <a:srgbClr val="757575"/>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49" name="Google Shape;149;p22"/>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O</a:t>
            </a:r>
            <a:r>
              <a:rPr lang="pt-BR">
                <a:solidFill>
                  <a:srgbClr val="666666"/>
                </a:solidFill>
              </a:rPr>
              <a:t>s tokens</a:t>
            </a:r>
            <a:endParaRPr>
              <a:solidFill>
                <a:srgbClr val="666666"/>
              </a:solidFill>
            </a:endParaRPr>
          </a:p>
        </p:txBody>
      </p:sp>
      <p:sp>
        <p:nvSpPr>
          <p:cNvPr id="150" name="Google Shape;150;p22"/>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b="1" lang="pt-BR" sz="2400">
                <a:solidFill>
                  <a:srgbClr val="666666"/>
                </a:solidFill>
              </a:rPr>
              <a:t>Tokenização</a:t>
            </a:r>
            <a:endParaRPr b="1" sz="2400">
              <a:solidFill>
                <a:srgbClr val="666666"/>
              </a:solidFill>
            </a:endParaRPr>
          </a:p>
          <a:p>
            <a:pPr indent="0" lvl="0" marL="457200" rtl="0" algn="l">
              <a:spcBef>
                <a:spcPts val="1000"/>
              </a:spcBef>
              <a:spcAft>
                <a:spcPts val="0"/>
              </a:spcAft>
              <a:buNone/>
            </a:pPr>
            <a:r>
              <a:t/>
            </a:r>
            <a:endParaRPr sz="2400">
              <a:solidFill>
                <a:srgbClr val="666666"/>
              </a:solidFill>
            </a:endParaRPr>
          </a:p>
          <a:p>
            <a:pPr indent="0" lvl="0" marL="457200" rtl="0" algn="l">
              <a:spcBef>
                <a:spcPts val="1000"/>
              </a:spcBef>
              <a:spcAft>
                <a:spcPts val="0"/>
              </a:spcAft>
              <a:buNone/>
            </a:pPr>
            <a:r>
              <a:t/>
            </a:r>
            <a:endParaRPr sz="2400">
              <a:solidFill>
                <a:srgbClr val="666666"/>
              </a:solidFill>
            </a:endParaRPr>
          </a:p>
          <a:p>
            <a:pPr indent="0" lvl="0" marL="0" rtl="0" algn="l">
              <a:spcBef>
                <a:spcPts val="1000"/>
              </a:spcBef>
              <a:spcAft>
                <a:spcPts val="0"/>
              </a:spcAft>
              <a:buNone/>
            </a:pPr>
            <a:r>
              <a:t/>
            </a:r>
            <a:endParaRPr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Visa distinguir as diferentes unidades linguísticas de um texto</a:t>
            </a:r>
            <a:endParaRPr sz="20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Unidades linguísticas = tokens</a:t>
            </a:r>
            <a:endParaRPr sz="2000">
              <a:solidFill>
                <a:srgbClr val="666666"/>
              </a:solidFill>
            </a:endParaRPr>
          </a:p>
        </p:txBody>
      </p:sp>
      <p:pic>
        <p:nvPicPr>
          <p:cNvPr id="151" name="Google Shape;151;p22"/>
          <p:cNvPicPr preferRelativeResize="0"/>
          <p:nvPr/>
        </p:nvPicPr>
        <p:blipFill>
          <a:blip r:embed="rId3">
            <a:alphaModFix/>
          </a:blip>
          <a:stretch>
            <a:fillRect/>
          </a:stretch>
        </p:blipFill>
        <p:spPr>
          <a:xfrm>
            <a:off x="667875" y="2245875"/>
            <a:ext cx="7791450" cy="514350"/>
          </a:xfrm>
          <a:prstGeom prst="rect">
            <a:avLst/>
          </a:prstGeom>
          <a:noFill/>
          <a:ln>
            <a:noFill/>
          </a:ln>
        </p:spPr>
      </p:pic>
      <p:pic>
        <p:nvPicPr>
          <p:cNvPr id="152" name="Google Shape;152;p22"/>
          <p:cNvPicPr preferRelativeResize="0"/>
          <p:nvPr/>
        </p:nvPicPr>
        <p:blipFill>
          <a:blip r:embed="rId4">
            <a:alphaModFix/>
          </a:blip>
          <a:stretch>
            <a:fillRect/>
          </a:stretch>
        </p:blipFill>
        <p:spPr>
          <a:xfrm>
            <a:off x="691675" y="1668100"/>
            <a:ext cx="7743825" cy="59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58" name="Google Shape;158;p23"/>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O</a:t>
            </a:r>
            <a:r>
              <a:rPr lang="pt-BR">
                <a:solidFill>
                  <a:srgbClr val="666666"/>
                </a:solidFill>
              </a:rPr>
              <a:t>s tokens</a:t>
            </a:r>
            <a:endParaRPr>
              <a:solidFill>
                <a:srgbClr val="666666"/>
              </a:solidFill>
            </a:endParaRPr>
          </a:p>
        </p:txBody>
      </p:sp>
      <p:sp>
        <p:nvSpPr>
          <p:cNvPr id="159" name="Google Shape;159;p23"/>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381000" lvl="0" marL="457200" rtl="0" algn="l">
              <a:spcBef>
                <a:spcPts val="1000"/>
              </a:spcBef>
              <a:spcAft>
                <a:spcPts val="0"/>
              </a:spcAft>
              <a:buClr>
                <a:srgbClr val="666666"/>
              </a:buClr>
              <a:buSzPts val="2400"/>
              <a:buChar char="-"/>
            </a:pPr>
            <a:r>
              <a:rPr b="1" lang="pt-BR" sz="2400">
                <a:solidFill>
                  <a:srgbClr val="666666"/>
                </a:solidFill>
              </a:rPr>
              <a:t>Tokenização</a:t>
            </a:r>
            <a:endParaRPr b="1"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Tradicionalmente, os tokenizadores são definidos com base nas </a:t>
            </a:r>
            <a:r>
              <a:rPr lang="pt-BR" sz="2000" u="sng">
                <a:solidFill>
                  <a:srgbClr val="666666"/>
                </a:solidFill>
              </a:rPr>
              <a:t>regras linguísticas</a:t>
            </a:r>
            <a:r>
              <a:rPr lang="pt-BR" sz="2000">
                <a:solidFill>
                  <a:srgbClr val="666666"/>
                </a:solidFill>
              </a:rPr>
              <a:t> de uma língua</a:t>
            </a:r>
            <a:endParaRPr sz="2000">
              <a:solidFill>
                <a:srgbClr val="666666"/>
              </a:solidFill>
            </a:endParaRPr>
          </a:p>
          <a:p>
            <a:pPr indent="-342900" lvl="2" marL="1371600" rtl="0" algn="l">
              <a:spcBef>
                <a:spcPts val="1000"/>
              </a:spcBef>
              <a:spcAft>
                <a:spcPts val="0"/>
              </a:spcAft>
              <a:buClr>
                <a:srgbClr val="666666"/>
              </a:buClr>
              <a:buSzPts val="1800"/>
              <a:buChar char="-"/>
            </a:pPr>
            <a:r>
              <a:rPr lang="pt-BR" sz="1800">
                <a:solidFill>
                  <a:srgbClr val="666666"/>
                </a:solidFill>
              </a:rPr>
              <a:t>“a gente”, “fds”, línguas onde o espaço não é o delimitador de tokens, línguas aglutinativas</a:t>
            </a:r>
            <a:endParaRPr sz="18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Regras codificadas por meio de expressões regulares</a:t>
            </a:r>
            <a:endParaRPr sz="20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Quantidade de tokens e types</a:t>
            </a:r>
            <a:endParaRPr sz="2000">
              <a:solidFill>
                <a:srgbClr val="666666"/>
              </a:solidFill>
            </a:endParaRPr>
          </a:p>
          <a:p>
            <a:pPr indent="-342900" lvl="2" marL="1371600" rtl="0" algn="l">
              <a:spcBef>
                <a:spcPts val="0"/>
              </a:spcBef>
              <a:spcAft>
                <a:spcPts val="0"/>
              </a:spcAft>
              <a:buClr>
                <a:srgbClr val="666666"/>
              </a:buClr>
              <a:buSzPts val="1800"/>
              <a:buChar char="-"/>
            </a:pPr>
            <a:r>
              <a:rPr lang="pt-BR" sz="1800">
                <a:solidFill>
                  <a:srgbClr val="666666"/>
                </a:solidFill>
              </a:rPr>
              <a:t>Tokens - conta todas as ocorrências</a:t>
            </a:r>
            <a:endParaRPr sz="1800">
              <a:solidFill>
                <a:srgbClr val="666666"/>
              </a:solidFill>
            </a:endParaRPr>
          </a:p>
          <a:p>
            <a:pPr indent="-342900" lvl="2" marL="1371600" rtl="0" algn="l">
              <a:spcBef>
                <a:spcPts val="0"/>
              </a:spcBef>
              <a:spcAft>
                <a:spcPts val="1000"/>
              </a:spcAft>
              <a:buClr>
                <a:srgbClr val="666666"/>
              </a:buClr>
              <a:buSzPts val="1800"/>
              <a:buChar char="-"/>
            </a:pPr>
            <a:r>
              <a:rPr lang="pt-BR" sz="1800">
                <a:solidFill>
                  <a:srgbClr val="666666"/>
                </a:solidFill>
              </a:rPr>
              <a:t>Types - conta apenas uma ocorrência = tamanho do vocabulário</a:t>
            </a:r>
            <a:endParaRPr sz="20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65" name="Google Shape;165;p24"/>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O</a:t>
            </a:r>
            <a:r>
              <a:rPr lang="pt-BR">
                <a:solidFill>
                  <a:srgbClr val="666666"/>
                </a:solidFill>
              </a:rPr>
              <a:t>s tokens</a:t>
            </a:r>
            <a:endParaRPr>
              <a:solidFill>
                <a:srgbClr val="666666"/>
              </a:solidFill>
            </a:endParaRPr>
          </a:p>
        </p:txBody>
      </p:sp>
      <p:sp>
        <p:nvSpPr>
          <p:cNvPr id="166" name="Google Shape;166;p24"/>
          <p:cNvSpPr txBox="1"/>
          <p:nvPr>
            <p:ph idx="1" type="body"/>
          </p:nvPr>
        </p:nvSpPr>
        <p:spPr>
          <a:xfrm>
            <a:off x="303300" y="1051175"/>
            <a:ext cx="8425500" cy="3811500"/>
          </a:xfrm>
          <a:prstGeom prst="rect">
            <a:avLst/>
          </a:prstGeom>
        </p:spPr>
        <p:txBody>
          <a:bodyPr anchorCtr="0" anchor="t" bIns="91425" lIns="91425" spcFirstLastPara="1" rIns="91425" wrap="square" tIns="91425">
            <a:normAutofit/>
          </a:bodyPr>
          <a:lstStyle/>
          <a:p>
            <a:pPr indent="-381000" lvl="0" marL="457200" rtl="0" algn="l">
              <a:spcBef>
                <a:spcPts val="1000"/>
              </a:spcBef>
              <a:spcAft>
                <a:spcPts val="0"/>
              </a:spcAft>
              <a:buClr>
                <a:srgbClr val="666666"/>
              </a:buClr>
              <a:buSzPts val="2400"/>
              <a:buChar char="-"/>
            </a:pPr>
            <a:r>
              <a:rPr b="1" lang="pt-BR" sz="2400">
                <a:solidFill>
                  <a:srgbClr val="666666"/>
                </a:solidFill>
              </a:rPr>
              <a:t>Tokenização</a:t>
            </a:r>
            <a:endParaRPr b="1" sz="2400">
              <a:solidFill>
                <a:srgbClr val="666666"/>
              </a:solidFill>
            </a:endParaRPr>
          </a:p>
          <a:p>
            <a:pPr indent="-355600" lvl="1" marL="914400" rtl="0" algn="l">
              <a:spcBef>
                <a:spcPts val="1000"/>
              </a:spcBef>
              <a:spcAft>
                <a:spcPts val="1000"/>
              </a:spcAft>
              <a:buClr>
                <a:srgbClr val="666666"/>
              </a:buClr>
              <a:buSzPts val="2000"/>
              <a:buChar char="-"/>
            </a:pPr>
            <a:r>
              <a:rPr lang="pt-BR" sz="2000">
                <a:solidFill>
                  <a:srgbClr val="666666"/>
                </a:solidFill>
              </a:rPr>
              <a:t>Com NLTK</a:t>
            </a:r>
            <a:r>
              <a:rPr lang="pt-BR" sz="2000">
                <a:solidFill>
                  <a:srgbClr val="666666"/>
                </a:solidFill>
              </a:rPr>
              <a:t> (</a:t>
            </a:r>
            <a:r>
              <a:rPr lang="pt-BR" sz="2000" u="sng">
                <a:solidFill>
                  <a:schemeClr val="hlink"/>
                </a:solidFill>
                <a:hlinkClick r:id="rId3"/>
              </a:rPr>
              <a:t>https://www.nltk.org/</a:t>
            </a:r>
            <a:r>
              <a:rPr lang="pt-BR" sz="2000">
                <a:solidFill>
                  <a:srgbClr val="666666"/>
                </a:solidFill>
              </a:rPr>
              <a:t>)                                             </a:t>
            </a:r>
            <a:endParaRPr sz="1800">
              <a:solidFill>
                <a:srgbClr val="666666"/>
              </a:solidFill>
            </a:endParaRPr>
          </a:p>
        </p:txBody>
      </p:sp>
      <p:pic>
        <p:nvPicPr>
          <p:cNvPr id="167" name="Google Shape;167;p24"/>
          <p:cNvPicPr preferRelativeResize="0"/>
          <p:nvPr/>
        </p:nvPicPr>
        <p:blipFill>
          <a:blip r:embed="rId4">
            <a:alphaModFix/>
          </a:blip>
          <a:stretch>
            <a:fillRect/>
          </a:stretch>
        </p:blipFill>
        <p:spPr>
          <a:xfrm>
            <a:off x="1313513" y="2095500"/>
            <a:ext cx="2581275" cy="952500"/>
          </a:xfrm>
          <a:prstGeom prst="rect">
            <a:avLst/>
          </a:prstGeom>
          <a:noFill/>
          <a:ln>
            <a:noFill/>
          </a:ln>
        </p:spPr>
      </p:pic>
      <p:pic>
        <p:nvPicPr>
          <p:cNvPr id="168" name="Google Shape;168;p24"/>
          <p:cNvPicPr preferRelativeResize="0"/>
          <p:nvPr/>
        </p:nvPicPr>
        <p:blipFill>
          <a:blip r:embed="rId5">
            <a:alphaModFix/>
          </a:blip>
          <a:stretch>
            <a:fillRect/>
          </a:stretch>
        </p:blipFill>
        <p:spPr>
          <a:xfrm>
            <a:off x="1313525" y="3235213"/>
            <a:ext cx="5667600" cy="243500"/>
          </a:xfrm>
          <a:prstGeom prst="rect">
            <a:avLst/>
          </a:prstGeom>
          <a:noFill/>
          <a:ln>
            <a:noFill/>
          </a:ln>
        </p:spPr>
      </p:pic>
      <p:pic>
        <p:nvPicPr>
          <p:cNvPr id="169" name="Google Shape;169;p24"/>
          <p:cNvPicPr preferRelativeResize="0"/>
          <p:nvPr/>
        </p:nvPicPr>
        <p:blipFill>
          <a:blip r:embed="rId6">
            <a:alphaModFix/>
          </a:blip>
          <a:stretch>
            <a:fillRect/>
          </a:stretch>
        </p:blipFill>
        <p:spPr>
          <a:xfrm>
            <a:off x="266700" y="3698850"/>
            <a:ext cx="8610600" cy="600925"/>
          </a:xfrm>
          <a:prstGeom prst="rect">
            <a:avLst/>
          </a:prstGeom>
          <a:noFill/>
          <a:ln>
            <a:noFill/>
          </a:ln>
        </p:spPr>
      </p:pic>
      <p:pic>
        <p:nvPicPr>
          <p:cNvPr id="170" name="Google Shape;170;p24"/>
          <p:cNvPicPr preferRelativeResize="0"/>
          <p:nvPr/>
        </p:nvPicPr>
        <p:blipFill>
          <a:blip r:embed="rId7">
            <a:alphaModFix/>
          </a:blip>
          <a:stretch>
            <a:fillRect/>
          </a:stretch>
        </p:blipFill>
        <p:spPr>
          <a:xfrm>
            <a:off x="3017363" y="312275"/>
            <a:ext cx="6029325" cy="83820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76" name="Google Shape;176;p25"/>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Os tokens</a:t>
            </a:r>
            <a:endParaRPr>
              <a:solidFill>
                <a:srgbClr val="666666"/>
              </a:solidFill>
            </a:endParaRPr>
          </a:p>
        </p:txBody>
      </p:sp>
      <p:sp>
        <p:nvSpPr>
          <p:cNvPr id="177" name="Google Shape;177;p25"/>
          <p:cNvSpPr txBox="1"/>
          <p:nvPr>
            <p:ph idx="1" type="body"/>
          </p:nvPr>
        </p:nvSpPr>
        <p:spPr>
          <a:xfrm>
            <a:off x="303300" y="1051175"/>
            <a:ext cx="8425500" cy="3811500"/>
          </a:xfrm>
          <a:prstGeom prst="rect">
            <a:avLst/>
          </a:prstGeom>
        </p:spPr>
        <p:txBody>
          <a:bodyPr anchorCtr="0" anchor="t" bIns="91425" lIns="91425" spcFirstLastPara="1" rIns="91425" wrap="square" tIns="91425">
            <a:normAutofit/>
          </a:bodyPr>
          <a:lstStyle/>
          <a:p>
            <a:pPr indent="-381000" lvl="0" marL="457200" rtl="0" algn="l">
              <a:spcBef>
                <a:spcPts val="1000"/>
              </a:spcBef>
              <a:spcAft>
                <a:spcPts val="0"/>
              </a:spcAft>
              <a:buClr>
                <a:srgbClr val="666666"/>
              </a:buClr>
              <a:buSzPts val="2400"/>
              <a:buChar char="-"/>
            </a:pPr>
            <a:r>
              <a:rPr b="1" lang="pt-BR" sz="2400">
                <a:solidFill>
                  <a:srgbClr val="666666"/>
                </a:solidFill>
              </a:rPr>
              <a:t>Tokenização</a:t>
            </a:r>
            <a:endParaRPr b="1" sz="2400">
              <a:solidFill>
                <a:srgbClr val="666666"/>
              </a:solidFill>
            </a:endParaRPr>
          </a:p>
          <a:p>
            <a:pPr indent="-355600" lvl="1" marL="914400" rtl="0" algn="l">
              <a:spcBef>
                <a:spcPts val="1000"/>
              </a:spcBef>
              <a:spcAft>
                <a:spcPts val="1000"/>
              </a:spcAft>
              <a:buClr>
                <a:srgbClr val="666666"/>
              </a:buClr>
              <a:buSzPts val="2000"/>
              <a:buChar char="-"/>
            </a:pPr>
            <a:r>
              <a:rPr lang="pt-BR" sz="2000">
                <a:solidFill>
                  <a:srgbClr val="666666"/>
                </a:solidFill>
              </a:rPr>
              <a:t>Com </a:t>
            </a:r>
            <a:r>
              <a:rPr lang="pt-BR" sz="2000">
                <a:solidFill>
                  <a:srgbClr val="666666"/>
                </a:solidFill>
              </a:rPr>
              <a:t>Spacy (</a:t>
            </a:r>
            <a:r>
              <a:rPr lang="pt-BR" sz="2000" u="sng">
                <a:solidFill>
                  <a:schemeClr val="hlink"/>
                </a:solidFill>
                <a:hlinkClick r:id="rId3"/>
              </a:rPr>
              <a:t>https://spacy.io/</a:t>
            </a:r>
            <a:r>
              <a:rPr lang="pt-BR" sz="2000">
                <a:solidFill>
                  <a:srgbClr val="666666"/>
                </a:solidFill>
              </a:rPr>
              <a:t>) </a:t>
            </a:r>
            <a:endParaRPr sz="1800">
              <a:solidFill>
                <a:srgbClr val="666666"/>
              </a:solidFill>
            </a:endParaRPr>
          </a:p>
        </p:txBody>
      </p:sp>
      <p:pic>
        <p:nvPicPr>
          <p:cNvPr id="178" name="Google Shape;178;p25"/>
          <p:cNvPicPr preferRelativeResize="0"/>
          <p:nvPr/>
        </p:nvPicPr>
        <p:blipFill>
          <a:blip r:embed="rId4">
            <a:alphaModFix/>
          </a:blip>
          <a:stretch>
            <a:fillRect/>
          </a:stretch>
        </p:blipFill>
        <p:spPr>
          <a:xfrm>
            <a:off x="1316413" y="2006488"/>
            <a:ext cx="3552825" cy="981075"/>
          </a:xfrm>
          <a:prstGeom prst="rect">
            <a:avLst/>
          </a:prstGeom>
          <a:noFill/>
          <a:ln>
            <a:noFill/>
          </a:ln>
        </p:spPr>
      </p:pic>
      <p:pic>
        <p:nvPicPr>
          <p:cNvPr id="179" name="Google Shape;179;p25"/>
          <p:cNvPicPr preferRelativeResize="0"/>
          <p:nvPr/>
        </p:nvPicPr>
        <p:blipFill>
          <a:blip r:embed="rId5">
            <a:alphaModFix/>
          </a:blip>
          <a:stretch>
            <a:fillRect/>
          </a:stretch>
        </p:blipFill>
        <p:spPr>
          <a:xfrm>
            <a:off x="5326550" y="1235163"/>
            <a:ext cx="3352800" cy="3381375"/>
          </a:xfrm>
          <a:prstGeom prst="rect">
            <a:avLst/>
          </a:prstGeom>
          <a:noFill/>
          <a:ln>
            <a:noFill/>
          </a:ln>
        </p:spPr>
      </p:pic>
      <p:pic>
        <p:nvPicPr>
          <p:cNvPr id="180" name="Google Shape;180;p25"/>
          <p:cNvPicPr preferRelativeResize="0"/>
          <p:nvPr/>
        </p:nvPicPr>
        <p:blipFill>
          <a:blip r:embed="rId6">
            <a:alphaModFix/>
          </a:blip>
          <a:stretch>
            <a:fillRect/>
          </a:stretch>
        </p:blipFill>
        <p:spPr>
          <a:xfrm>
            <a:off x="3017363" y="312275"/>
            <a:ext cx="6029325" cy="83820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86" name="Google Shape;186;p26"/>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Os tokens</a:t>
            </a:r>
            <a:endParaRPr>
              <a:solidFill>
                <a:srgbClr val="666666"/>
              </a:solidFill>
            </a:endParaRPr>
          </a:p>
        </p:txBody>
      </p:sp>
      <p:sp>
        <p:nvSpPr>
          <p:cNvPr id="187" name="Google Shape;187;p26"/>
          <p:cNvSpPr txBox="1"/>
          <p:nvPr>
            <p:ph idx="1" type="body"/>
          </p:nvPr>
        </p:nvSpPr>
        <p:spPr>
          <a:xfrm>
            <a:off x="303300" y="1051175"/>
            <a:ext cx="8425500" cy="3811500"/>
          </a:xfrm>
          <a:prstGeom prst="rect">
            <a:avLst/>
          </a:prstGeom>
        </p:spPr>
        <p:txBody>
          <a:bodyPr anchorCtr="0" anchor="t" bIns="91425" lIns="91425" spcFirstLastPara="1" rIns="91425" wrap="square" tIns="91425">
            <a:normAutofit/>
          </a:bodyPr>
          <a:lstStyle/>
          <a:p>
            <a:pPr indent="-381000" lvl="0" marL="457200" rtl="0" algn="l">
              <a:spcBef>
                <a:spcPts val="1000"/>
              </a:spcBef>
              <a:spcAft>
                <a:spcPts val="0"/>
              </a:spcAft>
              <a:buClr>
                <a:srgbClr val="666666"/>
              </a:buClr>
              <a:buSzPts val="2400"/>
              <a:buChar char="-"/>
            </a:pPr>
            <a:r>
              <a:rPr b="1" lang="pt-BR" sz="2400">
                <a:solidFill>
                  <a:srgbClr val="666666"/>
                </a:solidFill>
              </a:rPr>
              <a:t>Tokenização</a:t>
            </a:r>
            <a:endParaRPr b="1"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Subpalavras</a:t>
            </a:r>
            <a:endParaRPr sz="2000">
              <a:solidFill>
                <a:srgbClr val="666666"/>
              </a:solidFill>
            </a:endParaRPr>
          </a:p>
          <a:p>
            <a:pPr indent="-342900" lvl="2" marL="1371600" rtl="0" algn="l">
              <a:spcBef>
                <a:spcPts val="1000"/>
              </a:spcBef>
              <a:spcAft>
                <a:spcPts val="0"/>
              </a:spcAft>
              <a:buClr>
                <a:srgbClr val="666666"/>
              </a:buClr>
              <a:buSzPts val="1800"/>
              <a:buChar char="-"/>
            </a:pPr>
            <a:r>
              <a:rPr lang="pt-BR" sz="1800">
                <a:solidFill>
                  <a:srgbClr val="666666"/>
                </a:solidFill>
              </a:rPr>
              <a:t>Segmentar palavras raras em partes mais frequentes</a:t>
            </a:r>
            <a:endParaRPr sz="1800">
              <a:solidFill>
                <a:srgbClr val="666666"/>
              </a:solidFill>
            </a:endParaRPr>
          </a:p>
          <a:p>
            <a:pPr indent="-342900" lvl="2" marL="1371600" rtl="0" algn="l">
              <a:spcBef>
                <a:spcPts val="0"/>
              </a:spcBef>
              <a:spcAft>
                <a:spcPts val="0"/>
              </a:spcAft>
              <a:buClr>
                <a:srgbClr val="666666"/>
              </a:buClr>
              <a:buSzPts val="1800"/>
              <a:buChar char="-"/>
            </a:pPr>
            <a:r>
              <a:rPr lang="pt-BR" sz="1800">
                <a:solidFill>
                  <a:srgbClr val="666666"/>
                </a:solidFill>
              </a:rPr>
              <a:t>Palavras muito frequentes não devem ser divididas em subpalavras</a:t>
            </a:r>
            <a:endParaRPr sz="1800">
              <a:solidFill>
                <a:srgbClr val="666666"/>
              </a:solidFill>
            </a:endParaRPr>
          </a:p>
        </p:txBody>
      </p:sp>
      <p:sp>
        <p:nvSpPr>
          <p:cNvPr id="188" name="Google Shape;188;p26"/>
          <p:cNvSpPr txBox="1"/>
          <p:nvPr/>
        </p:nvSpPr>
        <p:spPr>
          <a:xfrm>
            <a:off x="440750" y="4364500"/>
            <a:ext cx="828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t>Fonte: </a:t>
            </a:r>
            <a:r>
              <a:rPr lang="pt-BR" u="sng">
                <a:solidFill>
                  <a:schemeClr val="hlink"/>
                </a:solidFill>
                <a:hlinkClick r:id="rId3"/>
              </a:rPr>
              <a:t>https://huggingface.co/docs/transformers/tokenizer_summary</a:t>
            </a:r>
            <a:r>
              <a:rPr lang="pt-BR"/>
              <a:t> </a:t>
            </a:r>
            <a:endParaRPr/>
          </a:p>
        </p:txBody>
      </p:sp>
      <p:pic>
        <p:nvPicPr>
          <p:cNvPr id="189" name="Google Shape;189;p26"/>
          <p:cNvPicPr preferRelativeResize="0"/>
          <p:nvPr/>
        </p:nvPicPr>
        <p:blipFill>
          <a:blip r:embed="rId4">
            <a:alphaModFix/>
          </a:blip>
          <a:stretch>
            <a:fillRect/>
          </a:stretch>
        </p:blipFill>
        <p:spPr>
          <a:xfrm>
            <a:off x="643175" y="2728775"/>
            <a:ext cx="4360625" cy="1668575"/>
          </a:xfrm>
          <a:prstGeom prst="rect">
            <a:avLst/>
          </a:prstGeom>
          <a:noFill/>
          <a:ln>
            <a:noFill/>
          </a:ln>
        </p:spPr>
      </p:pic>
      <p:pic>
        <p:nvPicPr>
          <p:cNvPr id="190" name="Google Shape;190;p26"/>
          <p:cNvPicPr preferRelativeResize="0"/>
          <p:nvPr/>
        </p:nvPicPr>
        <p:blipFill>
          <a:blip r:embed="rId5">
            <a:alphaModFix/>
          </a:blip>
          <a:stretch>
            <a:fillRect/>
          </a:stretch>
        </p:blipFill>
        <p:spPr>
          <a:xfrm>
            <a:off x="6011895" y="2800425"/>
            <a:ext cx="2378050" cy="159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96" name="Google Shape;196;p2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Os tokens</a:t>
            </a:r>
            <a:endParaRPr>
              <a:solidFill>
                <a:srgbClr val="666666"/>
              </a:solidFill>
            </a:endParaRPr>
          </a:p>
        </p:txBody>
      </p:sp>
      <p:pic>
        <p:nvPicPr>
          <p:cNvPr id="197" name="Google Shape;197;p27"/>
          <p:cNvPicPr preferRelativeResize="0"/>
          <p:nvPr/>
        </p:nvPicPr>
        <p:blipFill>
          <a:blip r:embed="rId3">
            <a:alphaModFix/>
          </a:blip>
          <a:stretch>
            <a:fillRect/>
          </a:stretch>
        </p:blipFill>
        <p:spPr>
          <a:xfrm>
            <a:off x="969518" y="1870200"/>
            <a:ext cx="7230569" cy="1263750"/>
          </a:xfrm>
          <a:prstGeom prst="rect">
            <a:avLst/>
          </a:prstGeom>
          <a:noFill/>
          <a:ln>
            <a:noFill/>
          </a:ln>
        </p:spPr>
      </p:pic>
      <p:sp>
        <p:nvSpPr>
          <p:cNvPr id="198" name="Google Shape;198;p27"/>
          <p:cNvSpPr txBox="1"/>
          <p:nvPr>
            <p:ph idx="1" type="body"/>
          </p:nvPr>
        </p:nvSpPr>
        <p:spPr>
          <a:xfrm>
            <a:off x="303300" y="1051175"/>
            <a:ext cx="8425500" cy="3811500"/>
          </a:xfrm>
          <a:prstGeom prst="rect">
            <a:avLst/>
          </a:prstGeom>
        </p:spPr>
        <p:txBody>
          <a:bodyPr anchorCtr="0" anchor="t" bIns="91425" lIns="91425" spcFirstLastPara="1" rIns="91425" wrap="square" tIns="91425">
            <a:normAutofit/>
          </a:bodyPr>
          <a:lstStyle/>
          <a:p>
            <a:pPr indent="-381000" lvl="0" marL="457200" rtl="0" algn="l">
              <a:spcBef>
                <a:spcPts val="1000"/>
              </a:spcBef>
              <a:spcAft>
                <a:spcPts val="0"/>
              </a:spcAft>
              <a:buClr>
                <a:srgbClr val="666666"/>
              </a:buClr>
              <a:buSzPts val="2400"/>
              <a:buChar char="-"/>
            </a:pPr>
            <a:r>
              <a:rPr b="1" lang="pt-BR" sz="2400">
                <a:solidFill>
                  <a:srgbClr val="666666"/>
                </a:solidFill>
              </a:rPr>
              <a:t>Tokenização</a:t>
            </a:r>
            <a:endParaRPr b="1"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Subpalavras</a:t>
            </a:r>
            <a:endParaRPr sz="2000">
              <a:solidFill>
                <a:srgbClr val="666666"/>
              </a:solidFill>
            </a:endParaRPr>
          </a:p>
          <a:p>
            <a:pPr indent="0" lvl="0" marL="0" rtl="0" algn="l">
              <a:spcBef>
                <a:spcPts val="1000"/>
              </a:spcBef>
              <a:spcAft>
                <a:spcPts val="0"/>
              </a:spcAft>
              <a:buNone/>
            </a:pPr>
            <a:r>
              <a:t/>
            </a:r>
            <a:endParaRPr sz="2000">
              <a:solidFill>
                <a:srgbClr val="666666"/>
              </a:solidFill>
            </a:endParaRPr>
          </a:p>
          <a:p>
            <a:pPr indent="0" lvl="0" marL="0" rtl="0" algn="l">
              <a:spcBef>
                <a:spcPts val="1000"/>
              </a:spcBef>
              <a:spcAft>
                <a:spcPts val="0"/>
              </a:spcAft>
              <a:buNone/>
            </a:pPr>
            <a:r>
              <a:t/>
            </a:r>
            <a:endParaRPr sz="2000">
              <a:solidFill>
                <a:srgbClr val="666666"/>
              </a:solidFill>
            </a:endParaRPr>
          </a:p>
          <a:p>
            <a:pPr indent="0" lvl="0" marL="0" rtl="0" algn="l">
              <a:spcBef>
                <a:spcPts val="1000"/>
              </a:spcBef>
              <a:spcAft>
                <a:spcPts val="0"/>
              </a:spcAft>
              <a:buNone/>
            </a:pPr>
            <a:r>
              <a:t/>
            </a:r>
            <a:endParaRPr sz="2000">
              <a:solidFill>
                <a:srgbClr val="666666"/>
              </a:solidFill>
            </a:endParaRPr>
          </a:p>
          <a:p>
            <a:pPr indent="-355600" lvl="0" marL="914400" rtl="0" algn="l">
              <a:spcBef>
                <a:spcPts val="0"/>
              </a:spcBef>
              <a:spcAft>
                <a:spcPts val="0"/>
              </a:spcAft>
              <a:buClr>
                <a:srgbClr val="666666"/>
              </a:buClr>
              <a:buSzPts val="2000"/>
              <a:buChar char="-"/>
            </a:pPr>
            <a:r>
              <a:rPr lang="pt-BR" sz="2000">
                <a:solidFill>
                  <a:srgbClr val="666666"/>
                </a:solidFill>
              </a:rPr>
              <a:t>BPE junta os pares de caracteres mais frequentes até ter um vocabulário de tamanho desejado</a:t>
            </a:r>
            <a:endParaRPr sz="2000">
              <a:solidFill>
                <a:srgbClr val="666666"/>
              </a:solidFill>
            </a:endParaRPr>
          </a:p>
          <a:p>
            <a:pPr indent="-342900" lvl="1" marL="1371600" rtl="0" algn="l">
              <a:spcBef>
                <a:spcPts val="0"/>
              </a:spcBef>
              <a:spcAft>
                <a:spcPts val="0"/>
              </a:spcAft>
              <a:buClr>
                <a:srgbClr val="666666"/>
              </a:buClr>
              <a:buSzPts val="1800"/>
              <a:buChar char="-"/>
            </a:pPr>
            <a:r>
              <a:rPr lang="pt-BR" sz="1800">
                <a:solidFill>
                  <a:srgbClr val="666666"/>
                </a:solidFill>
              </a:rPr>
              <a:t>Byte-level BPE: caracteres são representados por bytes (vocabulário base de 256), por isso não tem token UNK</a:t>
            </a:r>
            <a:endParaRPr>
              <a:solidFill>
                <a:srgbClr val="666666"/>
              </a:solidFill>
            </a:endParaRPr>
          </a:p>
        </p:txBody>
      </p:sp>
      <p:sp>
        <p:nvSpPr>
          <p:cNvPr id="199" name="Google Shape;199;p27"/>
          <p:cNvSpPr txBox="1"/>
          <p:nvPr/>
        </p:nvSpPr>
        <p:spPr>
          <a:xfrm>
            <a:off x="440750" y="4745500"/>
            <a:ext cx="828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t>Fonte: </a:t>
            </a:r>
            <a:r>
              <a:rPr lang="pt-BR" u="sng">
                <a:solidFill>
                  <a:schemeClr val="hlink"/>
                </a:solidFill>
                <a:hlinkClick r:id="rId4"/>
              </a:rPr>
              <a:t>https://huggingface.co/docs/transformers/tokenizer_summary</a:t>
            </a:r>
            <a:r>
              <a:rPr lang="pt-B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05" name="Google Shape;205;p28"/>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Os tokens</a:t>
            </a:r>
            <a:endParaRPr>
              <a:solidFill>
                <a:srgbClr val="666666"/>
              </a:solidFill>
            </a:endParaRPr>
          </a:p>
        </p:txBody>
      </p:sp>
      <p:pic>
        <p:nvPicPr>
          <p:cNvPr id="206" name="Google Shape;206;p28"/>
          <p:cNvPicPr preferRelativeResize="0"/>
          <p:nvPr/>
        </p:nvPicPr>
        <p:blipFill>
          <a:blip r:embed="rId3">
            <a:alphaModFix/>
          </a:blip>
          <a:stretch>
            <a:fillRect/>
          </a:stretch>
        </p:blipFill>
        <p:spPr>
          <a:xfrm>
            <a:off x="969518" y="1794000"/>
            <a:ext cx="7230569" cy="1263750"/>
          </a:xfrm>
          <a:prstGeom prst="rect">
            <a:avLst/>
          </a:prstGeom>
          <a:noFill/>
          <a:ln>
            <a:noFill/>
          </a:ln>
        </p:spPr>
      </p:pic>
      <p:sp>
        <p:nvSpPr>
          <p:cNvPr id="207" name="Google Shape;207;p28"/>
          <p:cNvSpPr txBox="1"/>
          <p:nvPr/>
        </p:nvSpPr>
        <p:spPr>
          <a:xfrm>
            <a:off x="440750" y="4745500"/>
            <a:ext cx="828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t>Fonte: </a:t>
            </a:r>
            <a:r>
              <a:rPr lang="pt-BR" u="sng">
                <a:solidFill>
                  <a:schemeClr val="hlink"/>
                </a:solidFill>
                <a:hlinkClick r:id="rId4"/>
              </a:rPr>
              <a:t>https://huggingface.co/docs/transformers/tokenizer_summary</a:t>
            </a:r>
            <a:r>
              <a:rPr lang="pt-BR"/>
              <a:t> </a:t>
            </a:r>
            <a:endParaRPr/>
          </a:p>
        </p:txBody>
      </p:sp>
      <p:sp>
        <p:nvSpPr>
          <p:cNvPr id="208" name="Google Shape;208;p28"/>
          <p:cNvSpPr txBox="1"/>
          <p:nvPr>
            <p:ph idx="1" type="body"/>
          </p:nvPr>
        </p:nvSpPr>
        <p:spPr>
          <a:xfrm>
            <a:off x="303300" y="1051175"/>
            <a:ext cx="8425500" cy="3811500"/>
          </a:xfrm>
          <a:prstGeom prst="rect">
            <a:avLst/>
          </a:prstGeom>
        </p:spPr>
        <p:txBody>
          <a:bodyPr anchorCtr="0" anchor="t" bIns="91425" lIns="91425" spcFirstLastPara="1" rIns="91425" wrap="square" tIns="91425">
            <a:normAutofit lnSpcReduction="10000"/>
          </a:bodyPr>
          <a:lstStyle/>
          <a:p>
            <a:pPr indent="-381000" lvl="0" marL="457200" rtl="0" algn="l">
              <a:spcBef>
                <a:spcPts val="1000"/>
              </a:spcBef>
              <a:spcAft>
                <a:spcPts val="0"/>
              </a:spcAft>
              <a:buClr>
                <a:srgbClr val="666666"/>
              </a:buClr>
              <a:buSzPts val="2400"/>
              <a:buChar char="-"/>
            </a:pPr>
            <a:r>
              <a:rPr b="1" lang="pt-BR" sz="2400">
                <a:solidFill>
                  <a:srgbClr val="666666"/>
                </a:solidFill>
              </a:rPr>
              <a:t>Tokenização</a:t>
            </a:r>
            <a:endParaRPr b="1"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Subpalavras</a:t>
            </a:r>
            <a:endParaRPr sz="2000">
              <a:solidFill>
                <a:srgbClr val="666666"/>
              </a:solidFill>
            </a:endParaRPr>
          </a:p>
          <a:p>
            <a:pPr indent="0" lvl="0" marL="0" rtl="0" algn="l">
              <a:spcBef>
                <a:spcPts val="1000"/>
              </a:spcBef>
              <a:spcAft>
                <a:spcPts val="0"/>
              </a:spcAft>
              <a:buNone/>
            </a:pPr>
            <a:r>
              <a:t/>
            </a:r>
            <a:endParaRPr sz="2000">
              <a:solidFill>
                <a:srgbClr val="666666"/>
              </a:solidFill>
            </a:endParaRPr>
          </a:p>
          <a:p>
            <a:pPr indent="0" lvl="0" marL="0" rtl="0" algn="l">
              <a:spcBef>
                <a:spcPts val="1000"/>
              </a:spcBef>
              <a:spcAft>
                <a:spcPts val="0"/>
              </a:spcAft>
              <a:buNone/>
            </a:pPr>
            <a:r>
              <a:t/>
            </a:r>
            <a:endParaRPr sz="2000">
              <a:solidFill>
                <a:srgbClr val="666666"/>
              </a:solidFill>
            </a:endParaRPr>
          </a:p>
          <a:p>
            <a:pPr indent="0" lvl="0" marL="0" rtl="0" algn="l">
              <a:spcBef>
                <a:spcPts val="1000"/>
              </a:spcBef>
              <a:spcAft>
                <a:spcPts val="0"/>
              </a:spcAft>
              <a:buNone/>
            </a:pPr>
            <a:r>
              <a:t/>
            </a:r>
            <a:endParaRPr sz="2000">
              <a:solidFill>
                <a:srgbClr val="666666"/>
              </a:solidFill>
            </a:endParaRPr>
          </a:p>
          <a:p>
            <a:pPr indent="-342900" lvl="0" marL="914400" rtl="0" algn="l">
              <a:spcBef>
                <a:spcPts val="1000"/>
              </a:spcBef>
              <a:spcAft>
                <a:spcPts val="0"/>
              </a:spcAft>
              <a:buClr>
                <a:srgbClr val="666666"/>
              </a:buClr>
              <a:buSzPts val="1800"/>
              <a:buChar char="-"/>
            </a:pPr>
            <a:r>
              <a:rPr lang="pt-BR">
                <a:solidFill>
                  <a:srgbClr val="666666"/>
                </a:solidFill>
              </a:rPr>
              <a:t>WordPiece é similar ao BPE, mas ao invés da frequência, escolhe juntar o par de símbolos que maximiza a probabilidade</a:t>
            </a:r>
            <a:endParaRPr>
              <a:solidFill>
                <a:srgbClr val="666666"/>
              </a:solidFill>
            </a:endParaRPr>
          </a:p>
          <a:p>
            <a:pPr indent="-342900" lvl="0" marL="914400" rtl="0" algn="l">
              <a:spcBef>
                <a:spcPts val="0"/>
              </a:spcBef>
              <a:spcAft>
                <a:spcPts val="0"/>
              </a:spcAft>
              <a:buClr>
                <a:srgbClr val="666666"/>
              </a:buClr>
              <a:buSzPts val="1800"/>
              <a:buChar char="-"/>
            </a:pPr>
            <a:r>
              <a:rPr lang="pt-BR">
                <a:solidFill>
                  <a:srgbClr val="666666"/>
                </a:solidFill>
              </a:rPr>
              <a:t>Unigram, diferente dos demais, inicializa um vocabulário base com uma grande quantidade de caracteres, sub-palavras e palavras e vai reduzindo progressivamente esse vocabulário mantendo somente os símbolos mais relevantes, até obter o tamanho desejado. </a:t>
            </a:r>
            <a:endParaRPr>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14" name="Google Shape;214;p29"/>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Os tokens</a:t>
            </a:r>
            <a:endParaRPr>
              <a:solidFill>
                <a:srgbClr val="666666"/>
              </a:solidFill>
            </a:endParaRPr>
          </a:p>
        </p:txBody>
      </p:sp>
      <p:sp>
        <p:nvSpPr>
          <p:cNvPr id="215" name="Google Shape;215;p29"/>
          <p:cNvSpPr txBox="1"/>
          <p:nvPr>
            <p:ph idx="1" type="body"/>
          </p:nvPr>
        </p:nvSpPr>
        <p:spPr>
          <a:xfrm>
            <a:off x="303300" y="1051175"/>
            <a:ext cx="8425500" cy="3811500"/>
          </a:xfrm>
          <a:prstGeom prst="rect">
            <a:avLst/>
          </a:prstGeom>
        </p:spPr>
        <p:txBody>
          <a:bodyPr anchorCtr="0" anchor="t" bIns="91425" lIns="91425" spcFirstLastPara="1" rIns="91425" wrap="square" tIns="91425">
            <a:normAutofit/>
          </a:bodyPr>
          <a:lstStyle/>
          <a:p>
            <a:pPr indent="-381000" lvl="0" marL="457200" rtl="0" algn="l">
              <a:spcBef>
                <a:spcPts val="1000"/>
              </a:spcBef>
              <a:spcAft>
                <a:spcPts val="0"/>
              </a:spcAft>
              <a:buClr>
                <a:srgbClr val="666666"/>
              </a:buClr>
              <a:buSzPts val="2400"/>
              <a:buChar char="-"/>
            </a:pPr>
            <a:r>
              <a:rPr b="1" lang="pt-BR" sz="2400">
                <a:solidFill>
                  <a:srgbClr val="666666"/>
                </a:solidFill>
              </a:rPr>
              <a:t>Tokenização</a:t>
            </a:r>
            <a:endParaRPr b="1" sz="2400">
              <a:solidFill>
                <a:srgbClr val="666666"/>
              </a:solidFill>
            </a:endParaRPr>
          </a:p>
          <a:p>
            <a:pPr indent="-355600" lvl="1" marL="914400" rtl="0" algn="l">
              <a:spcBef>
                <a:spcPts val="1000"/>
              </a:spcBef>
              <a:spcAft>
                <a:spcPts val="1000"/>
              </a:spcAft>
              <a:buClr>
                <a:srgbClr val="666666"/>
              </a:buClr>
              <a:buSzPts val="2000"/>
              <a:buChar char="-"/>
            </a:pPr>
            <a:r>
              <a:rPr lang="pt-BR" sz="2000">
                <a:solidFill>
                  <a:srgbClr val="666666"/>
                </a:solidFill>
              </a:rPr>
              <a:t>Com </a:t>
            </a:r>
            <a:r>
              <a:rPr lang="pt-BR" sz="2000">
                <a:solidFill>
                  <a:srgbClr val="666666"/>
                </a:solidFill>
              </a:rPr>
              <a:t>BERT (</a:t>
            </a:r>
            <a:r>
              <a:rPr lang="pt-BR" sz="2000" u="sng">
                <a:solidFill>
                  <a:schemeClr val="hlink"/>
                </a:solidFill>
                <a:hlinkClick r:id="rId3"/>
              </a:rPr>
              <a:t>https://huggingface.co/</a:t>
            </a:r>
            <a:r>
              <a:rPr lang="pt-BR" sz="2000">
                <a:solidFill>
                  <a:srgbClr val="666666"/>
                </a:solidFill>
              </a:rPr>
              <a:t>) </a:t>
            </a:r>
            <a:endParaRPr sz="1800">
              <a:solidFill>
                <a:srgbClr val="666666"/>
              </a:solidFill>
            </a:endParaRPr>
          </a:p>
        </p:txBody>
      </p:sp>
      <p:pic>
        <p:nvPicPr>
          <p:cNvPr id="216" name="Google Shape;216;p29"/>
          <p:cNvPicPr preferRelativeResize="0"/>
          <p:nvPr/>
        </p:nvPicPr>
        <p:blipFill>
          <a:blip r:embed="rId4">
            <a:alphaModFix/>
          </a:blip>
          <a:stretch>
            <a:fillRect/>
          </a:stretch>
        </p:blipFill>
        <p:spPr>
          <a:xfrm>
            <a:off x="1307050" y="2213625"/>
            <a:ext cx="3053057" cy="393600"/>
          </a:xfrm>
          <a:prstGeom prst="rect">
            <a:avLst/>
          </a:prstGeom>
          <a:noFill/>
          <a:ln>
            <a:noFill/>
          </a:ln>
        </p:spPr>
      </p:pic>
      <p:pic>
        <p:nvPicPr>
          <p:cNvPr id="217" name="Google Shape;217;p29"/>
          <p:cNvPicPr preferRelativeResize="0"/>
          <p:nvPr/>
        </p:nvPicPr>
        <p:blipFill>
          <a:blip r:embed="rId5">
            <a:alphaModFix/>
          </a:blip>
          <a:stretch>
            <a:fillRect/>
          </a:stretch>
        </p:blipFill>
        <p:spPr>
          <a:xfrm>
            <a:off x="0" y="2793585"/>
            <a:ext cx="9143999" cy="662730"/>
          </a:xfrm>
          <a:prstGeom prst="rect">
            <a:avLst/>
          </a:prstGeom>
          <a:noFill/>
          <a:ln>
            <a:noFill/>
          </a:ln>
        </p:spPr>
      </p:pic>
      <p:pic>
        <p:nvPicPr>
          <p:cNvPr id="218" name="Google Shape;218;p29"/>
          <p:cNvPicPr preferRelativeResize="0"/>
          <p:nvPr/>
        </p:nvPicPr>
        <p:blipFill>
          <a:blip r:embed="rId6">
            <a:alphaModFix/>
          </a:blip>
          <a:stretch>
            <a:fillRect/>
          </a:stretch>
        </p:blipFill>
        <p:spPr>
          <a:xfrm>
            <a:off x="6255863" y="1271000"/>
            <a:ext cx="2790825" cy="3371850"/>
          </a:xfrm>
          <a:prstGeom prst="rect">
            <a:avLst/>
          </a:prstGeom>
          <a:noFill/>
          <a:ln>
            <a:noFill/>
          </a:ln>
        </p:spPr>
      </p:pic>
      <p:pic>
        <p:nvPicPr>
          <p:cNvPr id="219" name="Google Shape;219;p29"/>
          <p:cNvPicPr preferRelativeResize="0"/>
          <p:nvPr/>
        </p:nvPicPr>
        <p:blipFill>
          <a:blip r:embed="rId7">
            <a:alphaModFix/>
          </a:blip>
          <a:stretch>
            <a:fillRect/>
          </a:stretch>
        </p:blipFill>
        <p:spPr>
          <a:xfrm>
            <a:off x="3017363" y="312275"/>
            <a:ext cx="6029325" cy="838200"/>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1234950" y="1304850"/>
            <a:ext cx="6501900" cy="23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8040">
                <a:solidFill>
                  <a:schemeClr val="accent5"/>
                </a:solidFill>
              </a:rPr>
              <a:t>Palavras</a:t>
            </a:r>
            <a:endParaRPr sz="8040">
              <a:solidFill>
                <a:schemeClr val="accent5"/>
              </a:solidFill>
            </a:endParaRPr>
          </a:p>
        </p:txBody>
      </p:sp>
      <p:sp>
        <p:nvSpPr>
          <p:cNvPr id="225" name="Google Shape;225;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31" name="Google Shape;231;p31"/>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palavras</a:t>
            </a:r>
            <a:endParaRPr>
              <a:solidFill>
                <a:srgbClr val="666666"/>
              </a:solidFill>
            </a:endParaRPr>
          </a:p>
        </p:txBody>
      </p:sp>
      <p:sp>
        <p:nvSpPr>
          <p:cNvPr id="232" name="Google Shape;232;p31"/>
          <p:cNvSpPr txBox="1"/>
          <p:nvPr>
            <p:ph idx="1" type="body"/>
          </p:nvPr>
        </p:nvSpPr>
        <p:spPr>
          <a:xfrm>
            <a:off x="303300" y="1051175"/>
            <a:ext cx="6084600" cy="16944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Clr>
                <a:srgbClr val="666666"/>
              </a:buClr>
              <a:buSzPts val="2400"/>
              <a:buChar char="-"/>
            </a:pPr>
            <a:r>
              <a:rPr b="1" lang="pt-BR" sz="2400">
                <a:solidFill>
                  <a:srgbClr val="666666"/>
                </a:solidFill>
              </a:rPr>
              <a:t>Lexema</a:t>
            </a:r>
            <a:endParaRPr b="1" sz="2400">
              <a:solidFill>
                <a:srgbClr val="666666"/>
              </a:solidFill>
            </a:endParaRPr>
          </a:p>
          <a:p>
            <a:pPr indent="-355600" lvl="1" marL="914400" rtl="0" algn="l">
              <a:spcBef>
                <a:spcPts val="0"/>
              </a:spcBef>
              <a:spcAft>
                <a:spcPts val="0"/>
              </a:spcAft>
              <a:buClr>
                <a:srgbClr val="666666"/>
              </a:buClr>
              <a:buSzPts val="2000"/>
              <a:buChar char="-"/>
            </a:pPr>
            <a:r>
              <a:rPr lang="pt-BR" sz="2000">
                <a:solidFill>
                  <a:srgbClr val="666666"/>
                </a:solidFill>
              </a:rPr>
              <a:t>Unidade abstrata de significado que corresponde a um conjunto de formas relacionadas</a:t>
            </a:r>
            <a:endParaRPr sz="2000">
              <a:solidFill>
                <a:srgbClr val="666666"/>
              </a:solidFill>
            </a:endParaRPr>
          </a:p>
          <a:p>
            <a:pPr indent="-355600" lvl="1" marL="914400" rtl="0" algn="l">
              <a:spcBef>
                <a:spcPts val="0"/>
              </a:spcBef>
              <a:spcAft>
                <a:spcPts val="0"/>
              </a:spcAft>
              <a:buClr>
                <a:srgbClr val="666666"/>
              </a:buClr>
              <a:buSzPts val="2000"/>
              <a:buChar char="-"/>
            </a:pPr>
            <a:r>
              <a:rPr lang="pt-BR" sz="2000">
                <a:solidFill>
                  <a:srgbClr val="666666"/>
                </a:solidFill>
              </a:rPr>
              <a:t>Ex: bonito, bonita, bonitos</a:t>
            </a:r>
            <a:endParaRPr sz="2000">
              <a:solidFill>
                <a:srgbClr val="666666"/>
              </a:solidFill>
            </a:endParaRPr>
          </a:p>
        </p:txBody>
      </p:sp>
      <p:sp>
        <p:nvSpPr>
          <p:cNvPr id="233" name="Google Shape;233;p31"/>
          <p:cNvSpPr txBox="1"/>
          <p:nvPr>
            <p:ph idx="1" type="body"/>
          </p:nvPr>
        </p:nvSpPr>
        <p:spPr>
          <a:xfrm>
            <a:off x="274550" y="3597000"/>
            <a:ext cx="6125100" cy="1178400"/>
          </a:xfrm>
          <a:prstGeom prst="rect">
            <a:avLst/>
          </a:prstGeom>
        </p:spPr>
        <p:txBody>
          <a:bodyPr anchorCtr="0" anchor="t" bIns="91425" lIns="91425" spcFirstLastPara="1" rIns="91425" wrap="square" tIns="91425">
            <a:normAutofit fontScale="92500" lnSpcReduction="20000"/>
          </a:bodyPr>
          <a:lstStyle/>
          <a:p>
            <a:pPr indent="-369570" lvl="0" marL="457200" rtl="0" algn="l">
              <a:spcBef>
                <a:spcPts val="0"/>
              </a:spcBef>
              <a:spcAft>
                <a:spcPts val="0"/>
              </a:spcAft>
              <a:buClr>
                <a:srgbClr val="666666"/>
              </a:buClr>
              <a:buSzPct val="100000"/>
              <a:buChar char="-"/>
            </a:pPr>
            <a:r>
              <a:rPr b="1" lang="pt-BR" sz="2400">
                <a:solidFill>
                  <a:srgbClr val="666666"/>
                </a:solidFill>
              </a:rPr>
              <a:t>Raiz</a:t>
            </a:r>
            <a:endParaRPr b="1" sz="2400">
              <a:solidFill>
                <a:srgbClr val="666666"/>
              </a:solidFill>
            </a:endParaRPr>
          </a:p>
          <a:p>
            <a:pPr indent="-346832" lvl="1" marL="914400" rtl="0" algn="l">
              <a:spcBef>
                <a:spcPts val="0"/>
              </a:spcBef>
              <a:spcAft>
                <a:spcPts val="0"/>
              </a:spcAft>
              <a:buClr>
                <a:srgbClr val="666666"/>
              </a:buClr>
              <a:buSzPct val="100000"/>
              <a:buChar char="-"/>
            </a:pPr>
            <a:r>
              <a:rPr lang="pt-BR" sz="2012">
                <a:solidFill>
                  <a:srgbClr val="666666"/>
                </a:solidFill>
              </a:rPr>
              <a:t>Morfema básico, sem afixos derivacionais ou flexionais</a:t>
            </a:r>
            <a:endParaRPr sz="2012">
              <a:solidFill>
                <a:srgbClr val="666666"/>
              </a:solidFill>
            </a:endParaRPr>
          </a:p>
          <a:p>
            <a:pPr indent="-346832" lvl="1" marL="914400" rtl="0" algn="l">
              <a:spcBef>
                <a:spcPts val="0"/>
              </a:spcBef>
              <a:spcAft>
                <a:spcPts val="0"/>
              </a:spcAft>
              <a:buClr>
                <a:srgbClr val="666666"/>
              </a:buClr>
              <a:buSzPct val="100000"/>
              <a:buChar char="-"/>
            </a:pPr>
            <a:r>
              <a:rPr lang="pt-BR" sz="2012">
                <a:solidFill>
                  <a:srgbClr val="666666"/>
                </a:solidFill>
              </a:rPr>
              <a:t>Ex: bonit</a:t>
            </a:r>
            <a:endParaRPr sz="2012">
              <a:solidFill>
                <a:srgbClr val="666666"/>
              </a:solidFill>
            </a:endParaRPr>
          </a:p>
        </p:txBody>
      </p:sp>
      <p:sp>
        <p:nvSpPr>
          <p:cNvPr id="234" name="Google Shape;234;p31"/>
          <p:cNvSpPr txBox="1"/>
          <p:nvPr>
            <p:ph idx="1" type="body"/>
          </p:nvPr>
        </p:nvSpPr>
        <p:spPr>
          <a:xfrm>
            <a:off x="307975" y="2517050"/>
            <a:ext cx="6084600" cy="1261500"/>
          </a:xfrm>
          <a:prstGeom prst="rect">
            <a:avLst/>
          </a:prstGeom>
        </p:spPr>
        <p:txBody>
          <a:bodyPr anchorCtr="0" anchor="t" bIns="91425" lIns="91425" spcFirstLastPara="1" rIns="91425" wrap="square" tIns="91425">
            <a:normAutofit lnSpcReduction="20000"/>
          </a:bodyPr>
          <a:lstStyle/>
          <a:p>
            <a:pPr indent="-381000" lvl="0" marL="457200" rtl="0" algn="l">
              <a:spcBef>
                <a:spcPts val="1000"/>
              </a:spcBef>
              <a:spcAft>
                <a:spcPts val="0"/>
              </a:spcAft>
              <a:buClr>
                <a:srgbClr val="666666"/>
              </a:buClr>
              <a:buSzPts val="2400"/>
              <a:buChar char="-"/>
            </a:pPr>
            <a:r>
              <a:rPr b="1" lang="pt-BR" sz="2400">
                <a:solidFill>
                  <a:srgbClr val="666666"/>
                </a:solidFill>
              </a:rPr>
              <a:t>Lema</a:t>
            </a:r>
            <a:endParaRPr b="1" sz="2400">
              <a:solidFill>
                <a:srgbClr val="666666"/>
              </a:solidFill>
            </a:endParaRPr>
          </a:p>
          <a:p>
            <a:pPr indent="-355600" lvl="1" marL="914400" rtl="0" algn="l">
              <a:spcBef>
                <a:spcPts val="0"/>
              </a:spcBef>
              <a:spcAft>
                <a:spcPts val="0"/>
              </a:spcAft>
              <a:buClr>
                <a:srgbClr val="666666"/>
              </a:buClr>
              <a:buSzPts val="2000"/>
              <a:buChar char="-"/>
            </a:pPr>
            <a:r>
              <a:rPr lang="pt-BR" sz="2000">
                <a:solidFill>
                  <a:srgbClr val="666666"/>
                </a:solidFill>
              </a:rPr>
              <a:t>Forma canônica, dicionarizada, escolhida por convenção para representar um lexema</a:t>
            </a:r>
            <a:endParaRPr sz="2000">
              <a:solidFill>
                <a:srgbClr val="666666"/>
              </a:solidFill>
            </a:endParaRPr>
          </a:p>
          <a:p>
            <a:pPr indent="-355600" lvl="1" marL="914400" rtl="0" algn="l">
              <a:spcBef>
                <a:spcPts val="0"/>
              </a:spcBef>
              <a:spcAft>
                <a:spcPts val="0"/>
              </a:spcAft>
              <a:buClr>
                <a:srgbClr val="666666"/>
              </a:buClr>
              <a:buSzPts val="2000"/>
              <a:buChar char="-"/>
            </a:pPr>
            <a:r>
              <a:rPr lang="pt-BR" sz="2000">
                <a:solidFill>
                  <a:srgbClr val="666666"/>
                </a:solidFill>
              </a:rPr>
              <a:t>Ex: bonito</a:t>
            </a:r>
            <a:endParaRPr sz="2012">
              <a:solidFill>
                <a:srgbClr val="666666"/>
              </a:solidFill>
            </a:endParaRPr>
          </a:p>
        </p:txBody>
      </p:sp>
      <p:pic>
        <p:nvPicPr>
          <p:cNvPr id="235" name="Google Shape;235;p31"/>
          <p:cNvPicPr preferRelativeResize="0"/>
          <p:nvPr/>
        </p:nvPicPr>
        <p:blipFill>
          <a:blip r:embed="rId3">
            <a:alphaModFix/>
          </a:blip>
          <a:stretch>
            <a:fillRect/>
          </a:stretch>
        </p:blipFill>
        <p:spPr>
          <a:xfrm>
            <a:off x="6387775" y="365375"/>
            <a:ext cx="2055802" cy="1369476"/>
          </a:xfrm>
          <a:prstGeom prst="rect">
            <a:avLst/>
          </a:prstGeom>
          <a:noFill/>
          <a:ln>
            <a:noFill/>
          </a:ln>
        </p:spPr>
      </p:pic>
      <p:pic>
        <p:nvPicPr>
          <p:cNvPr id="236" name="Google Shape;236;p31"/>
          <p:cNvPicPr preferRelativeResize="0"/>
          <p:nvPr/>
        </p:nvPicPr>
        <p:blipFill>
          <a:blip r:embed="rId4">
            <a:alphaModFix/>
          </a:blip>
          <a:stretch>
            <a:fillRect/>
          </a:stretch>
        </p:blipFill>
        <p:spPr>
          <a:xfrm>
            <a:off x="6387775" y="1838725"/>
            <a:ext cx="2055802" cy="1370560"/>
          </a:xfrm>
          <a:prstGeom prst="rect">
            <a:avLst/>
          </a:prstGeom>
          <a:noFill/>
          <a:ln>
            <a:noFill/>
          </a:ln>
        </p:spPr>
      </p:pic>
      <p:pic>
        <p:nvPicPr>
          <p:cNvPr id="237" name="Google Shape;237;p31"/>
          <p:cNvPicPr preferRelativeResize="0"/>
          <p:nvPr/>
        </p:nvPicPr>
        <p:blipFill>
          <a:blip r:embed="rId5">
            <a:alphaModFix/>
          </a:blip>
          <a:stretch>
            <a:fillRect/>
          </a:stretch>
        </p:blipFill>
        <p:spPr>
          <a:xfrm>
            <a:off x="6399675" y="3333008"/>
            <a:ext cx="2029949" cy="13532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79" name="Google Shape;79;p14"/>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Agenda</a:t>
            </a:r>
            <a:endParaRPr>
              <a:solidFill>
                <a:srgbClr val="666666"/>
              </a:solidFill>
            </a:endParaRPr>
          </a:p>
        </p:txBody>
      </p:sp>
      <p:grpSp>
        <p:nvGrpSpPr>
          <p:cNvPr id="80" name="Google Shape;80;p14"/>
          <p:cNvGrpSpPr/>
          <p:nvPr/>
        </p:nvGrpSpPr>
        <p:grpSpPr>
          <a:xfrm>
            <a:off x="693150" y="1541925"/>
            <a:ext cx="2041200" cy="864900"/>
            <a:chOff x="209525" y="1302025"/>
            <a:chExt cx="2041200" cy="864900"/>
          </a:xfrm>
        </p:grpSpPr>
        <p:cxnSp>
          <p:nvCxnSpPr>
            <p:cNvPr id="81" name="Google Shape;81;p14"/>
            <p:cNvCxnSpPr/>
            <p:nvPr/>
          </p:nvCxnSpPr>
          <p:spPr>
            <a:xfrm rot="2700000">
              <a:off x="313912" y="1482452"/>
              <a:ext cx="504026" cy="504026"/>
            </a:xfrm>
            <a:prstGeom prst="straightConnector1">
              <a:avLst/>
            </a:prstGeom>
            <a:noFill/>
            <a:ln cap="flat" cmpd="sng" w="38100">
              <a:solidFill>
                <a:schemeClr val="accent5"/>
              </a:solidFill>
              <a:prstDash val="solid"/>
              <a:round/>
              <a:headEnd len="med" w="med" type="none"/>
              <a:tailEnd len="med" w="med" type="none"/>
            </a:ln>
          </p:spPr>
        </p:cxnSp>
        <p:sp>
          <p:nvSpPr>
            <p:cNvPr id="82" name="Google Shape;82;p14"/>
            <p:cNvSpPr txBox="1"/>
            <p:nvPr/>
          </p:nvSpPr>
          <p:spPr>
            <a:xfrm>
              <a:off x="580325" y="1302025"/>
              <a:ext cx="1670400" cy="86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1600">
                  <a:solidFill>
                    <a:schemeClr val="lt2"/>
                  </a:solidFill>
                  <a:latin typeface="Lato"/>
                  <a:ea typeface="Lato"/>
                  <a:cs typeface="Lato"/>
                  <a:sym typeface="Lato"/>
                </a:rPr>
                <a:t>Sequências de caracteres</a:t>
              </a:r>
              <a:endParaRPr b="1" sz="1600">
                <a:solidFill>
                  <a:schemeClr val="lt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pt-BR" sz="1200">
                  <a:solidFill>
                    <a:schemeClr val="dk2"/>
                  </a:solidFill>
                  <a:latin typeface="Lato"/>
                  <a:ea typeface="Lato"/>
                  <a:cs typeface="Lato"/>
                  <a:sym typeface="Lato"/>
                </a:rPr>
                <a:t>Expressões regulares</a:t>
              </a:r>
              <a:endParaRPr b="1" sz="1600">
                <a:solidFill>
                  <a:schemeClr val="lt2"/>
                </a:solidFill>
                <a:latin typeface="Lato"/>
                <a:ea typeface="Lato"/>
                <a:cs typeface="Lato"/>
                <a:sym typeface="Lato"/>
              </a:endParaRPr>
            </a:p>
          </p:txBody>
        </p:sp>
      </p:grpSp>
      <p:grpSp>
        <p:nvGrpSpPr>
          <p:cNvPr id="83" name="Google Shape;83;p14"/>
          <p:cNvGrpSpPr/>
          <p:nvPr/>
        </p:nvGrpSpPr>
        <p:grpSpPr>
          <a:xfrm>
            <a:off x="693150" y="2711625"/>
            <a:ext cx="2147700" cy="864900"/>
            <a:chOff x="303300" y="2467600"/>
            <a:chExt cx="2147700" cy="864900"/>
          </a:xfrm>
        </p:grpSpPr>
        <p:cxnSp>
          <p:nvCxnSpPr>
            <p:cNvPr id="84" name="Google Shape;84;p14"/>
            <p:cNvCxnSpPr/>
            <p:nvPr/>
          </p:nvCxnSpPr>
          <p:spPr>
            <a:xfrm rot="2700000">
              <a:off x="407687" y="2648027"/>
              <a:ext cx="504026" cy="504026"/>
            </a:xfrm>
            <a:prstGeom prst="straightConnector1">
              <a:avLst/>
            </a:prstGeom>
            <a:noFill/>
            <a:ln cap="flat" cmpd="sng" w="38100">
              <a:solidFill>
                <a:schemeClr val="accent5"/>
              </a:solidFill>
              <a:prstDash val="solid"/>
              <a:round/>
              <a:headEnd len="med" w="med" type="none"/>
              <a:tailEnd len="med" w="med" type="none"/>
            </a:ln>
          </p:spPr>
        </p:cxnSp>
        <p:sp>
          <p:nvSpPr>
            <p:cNvPr id="85" name="Google Shape;85;p14"/>
            <p:cNvSpPr txBox="1"/>
            <p:nvPr/>
          </p:nvSpPr>
          <p:spPr>
            <a:xfrm>
              <a:off x="674100" y="2467600"/>
              <a:ext cx="1776900" cy="86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1600">
                  <a:solidFill>
                    <a:schemeClr val="lt2"/>
                  </a:solidFill>
                  <a:latin typeface="Lato"/>
                  <a:ea typeface="Lato"/>
                  <a:cs typeface="Lato"/>
                  <a:sym typeface="Lato"/>
                </a:rPr>
                <a:t>Tokens</a:t>
              </a:r>
              <a:endParaRPr b="1" sz="1600">
                <a:solidFill>
                  <a:schemeClr val="lt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lang="pt-BR" sz="1200">
                  <a:solidFill>
                    <a:schemeClr val="dk2"/>
                  </a:solidFill>
                  <a:latin typeface="Lato"/>
                  <a:ea typeface="Lato"/>
                  <a:cs typeface="Lato"/>
                  <a:sym typeface="Lato"/>
                </a:rPr>
                <a:t>Tokenização</a:t>
              </a:r>
              <a:endParaRPr b="1" sz="1600">
                <a:solidFill>
                  <a:schemeClr val="lt2"/>
                </a:solidFill>
                <a:latin typeface="Lato"/>
                <a:ea typeface="Lato"/>
                <a:cs typeface="Lato"/>
                <a:sym typeface="Lato"/>
              </a:endParaRPr>
            </a:p>
          </p:txBody>
        </p:sp>
      </p:grpSp>
      <p:grpSp>
        <p:nvGrpSpPr>
          <p:cNvPr id="86" name="Google Shape;86;p14"/>
          <p:cNvGrpSpPr/>
          <p:nvPr/>
        </p:nvGrpSpPr>
        <p:grpSpPr>
          <a:xfrm>
            <a:off x="693138" y="3777475"/>
            <a:ext cx="3681010" cy="864900"/>
            <a:chOff x="209525" y="1302025"/>
            <a:chExt cx="3681010" cy="864900"/>
          </a:xfrm>
        </p:grpSpPr>
        <p:cxnSp>
          <p:nvCxnSpPr>
            <p:cNvPr id="87" name="Google Shape;87;p14"/>
            <p:cNvCxnSpPr/>
            <p:nvPr/>
          </p:nvCxnSpPr>
          <p:spPr>
            <a:xfrm rot="2700000">
              <a:off x="313912" y="1482452"/>
              <a:ext cx="504026" cy="504026"/>
            </a:xfrm>
            <a:prstGeom prst="straightConnector1">
              <a:avLst/>
            </a:prstGeom>
            <a:noFill/>
            <a:ln cap="flat" cmpd="sng" w="38100">
              <a:solidFill>
                <a:schemeClr val="accent5"/>
              </a:solidFill>
              <a:prstDash val="solid"/>
              <a:round/>
              <a:headEnd len="med" w="med" type="none"/>
              <a:tailEnd len="med" w="med" type="none"/>
            </a:ln>
          </p:spPr>
        </p:cxnSp>
        <p:sp>
          <p:nvSpPr>
            <p:cNvPr id="88" name="Google Shape;88;p14"/>
            <p:cNvSpPr txBox="1"/>
            <p:nvPr/>
          </p:nvSpPr>
          <p:spPr>
            <a:xfrm>
              <a:off x="580335" y="1302025"/>
              <a:ext cx="3310200" cy="86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1600">
                  <a:solidFill>
                    <a:schemeClr val="lt2"/>
                  </a:solidFill>
                  <a:latin typeface="Lato"/>
                  <a:ea typeface="Lato"/>
                  <a:cs typeface="Lato"/>
                  <a:sym typeface="Lato"/>
                </a:rPr>
                <a:t>Palavras</a:t>
              </a:r>
              <a:endParaRPr b="1" sz="1600">
                <a:solidFill>
                  <a:schemeClr val="lt2"/>
                </a:solidFill>
                <a:latin typeface="Lato"/>
                <a:ea typeface="Lato"/>
                <a:cs typeface="Lato"/>
                <a:sym typeface="Lato"/>
              </a:endParaRPr>
            </a:p>
            <a:p>
              <a:pPr indent="0" lvl="0" marL="0" rtl="0" algn="l">
                <a:lnSpc>
                  <a:spcPct val="115000"/>
                </a:lnSpc>
                <a:spcBef>
                  <a:spcPts val="0"/>
                </a:spcBef>
                <a:spcAft>
                  <a:spcPts val="0"/>
                </a:spcAft>
                <a:buNone/>
              </a:pPr>
              <a:r>
                <a:rPr lang="pt-BR" sz="1200">
                  <a:latin typeface="Lato"/>
                  <a:ea typeface="Lato"/>
                  <a:cs typeface="Lato"/>
                  <a:sym typeface="Lato"/>
                </a:rPr>
                <a:t>Lematização, radicalização, remoção de stopwords</a:t>
              </a:r>
              <a:endParaRPr sz="1200">
                <a:latin typeface="Lato"/>
                <a:ea typeface="Lato"/>
                <a:cs typeface="Lato"/>
                <a:sym typeface="Lato"/>
              </a:endParaRPr>
            </a:p>
          </p:txBody>
        </p:sp>
      </p:grpSp>
      <p:sp>
        <p:nvSpPr>
          <p:cNvPr id="89" name="Google Shape;89;p14"/>
          <p:cNvSpPr/>
          <p:nvPr/>
        </p:nvSpPr>
        <p:spPr>
          <a:xfrm>
            <a:off x="471425" y="1777575"/>
            <a:ext cx="428400" cy="393600"/>
          </a:xfrm>
          <a:prstGeom prst="ellipse">
            <a:avLst/>
          </a:prstGeom>
          <a:solidFill>
            <a:srgbClr val="FB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600">
                <a:solidFill>
                  <a:srgbClr val="FFFFFF"/>
                </a:solidFill>
              </a:rPr>
              <a:t>1</a:t>
            </a:r>
            <a:endParaRPr b="1" sz="1600">
              <a:solidFill>
                <a:srgbClr val="FFFFFF"/>
              </a:solidFill>
            </a:endParaRPr>
          </a:p>
        </p:txBody>
      </p:sp>
      <p:sp>
        <p:nvSpPr>
          <p:cNvPr id="90" name="Google Shape;90;p14"/>
          <p:cNvSpPr/>
          <p:nvPr/>
        </p:nvSpPr>
        <p:spPr>
          <a:xfrm>
            <a:off x="471425" y="2947275"/>
            <a:ext cx="428400" cy="393600"/>
          </a:xfrm>
          <a:prstGeom prst="ellipse">
            <a:avLst/>
          </a:prstGeom>
          <a:solidFill>
            <a:srgbClr val="FB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600">
                <a:solidFill>
                  <a:srgbClr val="FFFFFF"/>
                </a:solidFill>
              </a:rPr>
              <a:t>2</a:t>
            </a:r>
            <a:endParaRPr b="1" sz="1600">
              <a:solidFill>
                <a:srgbClr val="FFFFFF"/>
              </a:solidFill>
            </a:endParaRPr>
          </a:p>
        </p:txBody>
      </p:sp>
      <p:sp>
        <p:nvSpPr>
          <p:cNvPr id="91" name="Google Shape;91;p14"/>
          <p:cNvSpPr/>
          <p:nvPr/>
        </p:nvSpPr>
        <p:spPr>
          <a:xfrm>
            <a:off x="471413" y="4013125"/>
            <a:ext cx="428400" cy="393600"/>
          </a:xfrm>
          <a:prstGeom prst="ellipse">
            <a:avLst/>
          </a:prstGeom>
          <a:solidFill>
            <a:srgbClr val="FB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600">
                <a:solidFill>
                  <a:srgbClr val="FFFFFF"/>
                </a:solidFill>
              </a:rPr>
              <a:t>3</a:t>
            </a:r>
            <a:endParaRPr b="1" sz="1600">
              <a:solidFill>
                <a:srgbClr val="FFFFFF"/>
              </a:solidFill>
            </a:endParaRPr>
          </a:p>
        </p:txBody>
      </p:sp>
      <p:pic>
        <p:nvPicPr>
          <p:cNvPr id="92" name="Google Shape;92;p14"/>
          <p:cNvPicPr preferRelativeResize="0"/>
          <p:nvPr/>
        </p:nvPicPr>
        <p:blipFill>
          <a:blip r:embed="rId3">
            <a:alphaModFix/>
          </a:blip>
          <a:stretch>
            <a:fillRect/>
          </a:stretch>
        </p:blipFill>
        <p:spPr>
          <a:xfrm>
            <a:off x="4571997" y="1853400"/>
            <a:ext cx="4109827" cy="2735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43" name="Google Shape;243;p32"/>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palavras</a:t>
            </a:r>
            <a:endParaRPr>
              <a:solidFill>
                <a:srgbClr val="666666"/>
              </a:solidFill>
            </a:endParaRPr>
          </a:p>
        </p:txBody>
      </p:sp>
      <p:sp>
        <p:nvSpPr>
          <p:cNvPr id="244" name="Google Shape;244;p32"/>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b="1" lang="pt-BR" sz="2400">
                <a:solidFill>
                  <a:srgbClr val="666666"/>
                </a:solidFill>
              </a:rPr>
              <a:t>Lematização</a:t>
            </a:r>
            <a:endParaRPr b="1"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Converte palavras em lemas</a:t>
            </a:r>
            <a:endParaRPr sz="2000">
              <a:solidFill>
                <a:srgbClr val="666666"/>
              </a:solidFill>
            </a:endParaRPr>
          </a:p>
          <a:p>
            <a:pPr indent="-355600" lvl="2" marL="1371600" rtl="0" algn="l">
              <a:spcBef>
                <a:spcPts val="1000"/>
              </a:spcBef>
              <a:spcAft>
                <a:spcPts val="1000"/>
              </a:spcAft>
              <a:buClr>
                <a:srgbClr val="666666"/>
              </a:buClr>
              <a:buSzPts val="2000"/>
              <a:buChar char="-"/>
            </a:pPr>
            <a:r>
              <a:rPr lang="pt-BR" sz="2000">
                <a:solidFill>
                  <a:srgbClr val="666666"/>
                </a:solidFill>
              </a:rPr>
              <a:t>Ex: lematização com Spacy</a:t>
            </a:r>
            <a:endParaRPr sz="2000">
              <a:solidFill>
                <a:srgbClr val="666666"/>
              </a:solidFill>
            </a:endParaRPr>
          </a:p>
        </p:txBody>
      </p:sp>
      <p:pic>
        <p:nvPicPr>
          <p:cNvPr id="245" name="Google Shape;245;p32"/>
          <p:cNvPicPr preferRelativeResize="0"/>
          <p:nvPr/>
        </p:nvPicPr>
        <p:blipFill>
          <a:blip r:embed="rId3">
            <a:alphaModFix/>
          </a:blip>
          <a:stretch>
            <a:fillRect/>
          </a:stretch>
        </p:blipFill>
        <p:spPr>
          <a:xfrm>
            <a:off x="605741" y="2614091"/>
            <a:ext cx="7932524" cy="1730950"/>
          </a:xfrm>
          <a:prstGeom prst="rect">
            <a:avLst/>
          </a:prstGeom>
          <a:noFill/>
          <a:ln>
            <a:noFill/>
          </a:ln>
        </p:spPr>
      </p:pic>
      <p:pic>
        <p:nvPicPr>
          <p:cNvPr id="246" name="Google Shape;246;p32"/>
          <p:cNvPicPr preferRelativeResize="0"/>
          <p:nvPr/>
        </p:nvPicPr>
        <p:blipFill>
          <a:blip r:embed="rId4">
            <a:alphaModFix/>
          </a:blip>
          <a:stretch>
            <a:fillRect/>
          </a:stretch>
        </p:blipFill>
        <p:spPr>
          <a:xfrm>
            <a:off x="3017363" y="312275"/>
            <a:ext cx="6029325" cy="8382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52" name="Google Shape;252;p33"/>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palavras</a:t>
            </a:r>
            <a:endParaRPr>
              <a:solidFill>
                <a:srgbClr val="666666"/>
              </a:solidFill>
            </a:endParaRPr>
          </a:p>
        </p:txBody>
      </p:sp>
      <p:sp>
        <p:nvSpPr>
          <p:cNvPr id="253" name="Google Shape;253;p33"/>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b="1" lang="pt-BR" sz="2400">
                <a:solidFill>
                  <a:srgbClr val="666666"/>
                </a:solidFill>
              </a:rPr>
              <a:t>Radicalização</a:t>
            </a:r>
            <a:r>
              <a:rPr lang="pt-BR" sz="2400">
                <a:solidFill>
                  <a:srgbClr val="666666"/>
                </a:solidFill>
              </a:rPr>
              <a:t> (Stemização ou </a:t>
            </a:r>
            <a:r>
              <a:rPr i="1" lang="pt-BR" sz="2400">
                <a:solidFill>
                  <a:srgbClr val="666666"/>
                </a:solidFill>
              </a:rPr>
              <a:t>stemming</a:t>
            </a:r>
            <a:r>
              <a:rPr lang="pt-BR" sz="2400">
                <a:solidFill>
                  <a:srgbClr val="666666"/>
                </a:solidFill>
              </a:rPr>
              <a:t>)</a:t>
            </a:r>
            <a:endParaRPr sz="2400">
              <a:solidFill>
                <a:srgbClr val="666666"/>
              </a:solidFill>
            </a:endParaRPr>
          </a:p>
          <a:p>
            <a:pPr indent="-355600" lvl="1" marL="914400" rtl="0" algn="l">
              <a:spcBef>
                <a:spcPts val="1000"/>
              </a:spcBef>
              <a:spcAft>
                <a:spcPts val="1000"/>
              </a:spcAft>
              <a:buClr>
                <a:srgbClr val="666666"/>
              </a:buClr>
              <a:buSzPts val="2000"/>
              <a:buChar char="-"/>
            </a:pPr>
            <a:r>
              <a:rPr lang="pt-BR" sz="2000">
                <a:solidFill>
                  <a:srgbClr val="666666"/>
                </a:solidFill>
              </a:rPr>
              <a:t>Converte as palavras para suas raízes</a:t>
            </a:r>
            <a:endParaRPr sz="2000">
              <a:solidFill>
                <a:srgbClr val="666666"/>
              </a:solidFill>
            </a:endParaRPr>
          </a:p>
        </p:txBody>
      </p:sp>
      <p:pic>
        <p:nvPicPr>
          <p:cNvPr id="254" name="Google Shape;254;p33"/>
          <p:cNvPicPr preferRelativeResize="0"/>
          <p:nvPr/>
        </p:nvPicPr>
        <p:blipFill>
          <a:blip r:embed="rId3">
            <a:alphaModFix/>
          </a:blip>
          <a:stretch>
            <a:fillRect/>
          </a:stretch>
        </p:blipFill>
        <p:spPr>
          <a:xfrm>
            <a:off x="3017363" y="312275"/>
            <a:ext cx="6029325" cy="838200"/>
          </a:xfrm>
          <a:prstGeom prst="rect">
            <a:avLst/>
          </a:prstGeom>
          <a:noFill/>
          <a:ln cap="flat" cmpd="sng" w="19050">
            <a:solidFill>
              <a:schemeClr val="dk2"/>
            </a:solidFill>
            <a:prstDash val="solid"/>
            <a:round/>
            <a:headEnd len="sm" w="sm" type="none"/>
            <a:tailEnd len="sm" w="sm" type="none"/>
          </a:ln>
        </p:spPr>
      </p:pic>
      <p:pic>
        <p:nvPicPr>
          <p:cNvPr id="255" name="Google Shape;255;p33"/>
          <p:cNvPicPr preferRelativeResize="0"/>
          <p:nvPr/>
        </p:nvPicPr>
        <p:blipFill>
          <a:blip r:embed="rId4">
            <a:alphaModFix/>
          </a:blip>
          <a:stretch>
            <a:fillRect/>
          </a:stretch>
        </p:blipFill>
        <p:spPr>
          <a:xfrm>
            <a:off x="1317650" y="2054826"/>
            <a:ext cx="3761500" cy="981700"/>
          </a:xfrm>
          <a:prstGeom prst="rect">
            <a:avLst/>
          </a:prstGeom>
          <a:noFill/>
          <a:ln>
            <a:noFill/>
          </a:ln>
        </p:spPr>
      </p:pic>
      <p:pic>
        <p:nvPicPr>
          <p:cNvPr id="256" name="Google Shape;256;p33"/>
          <p:cNvPicPr preferRelativeResize="0"/>
          <p:nvPr/>
        </p:nvPicPr>
        <p:blipFill>
          <a:blip r:embed="rId5">
            <a:alphaModFix/>
          </a:blip>
          <a:stretch>
            <a:fillRect/>
          </a:stretch>
        </p:blipFill>
        <p:spPr>
          <a:xfrm>
            <a:off x="7680188" y="1307288"/>
            <a:ext cx="962025" cy="330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62" name="Google Shape;262;p34"/>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palavras</a:t>
            </a:r>
            <a:endParaRPr>
              <a:solidFill>
                <a:srgbClr val="666666"/>
              </a:solidFill>
            </a:endParaRPr>
          </a:p>
        </p:txBody>
      </p:sp>
      <p:sp>
        <p:nvSpPr>
          <p:cNvPr id="263" name="Google Shape;263;p34"/>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b="1" lang="pt-BR" sz="2400">
                <a:solidFill>
                  <a:srgbClr val="666666"/>
                </a:solidFill>
              </a:rPr>
              <a:t>Stopwords</a:t>
            </a:r>
            <a:endParaRPr b="1"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Em diversas aplicações de PLN é interessante desconsiderar algumas palavras que pouco acrescentam ao conteúdo do texto, como preposições, determinantes, conjunções etc.</a:t>
            </a:r>
            <a:endParaRPr sz="2000">
              <a:solidFill>
                <a:srgbClr val="666666"/>
              </a:solidFill>
            </a:endParaRPr>
          </a:p>
          <a:p>
            <a:pPr indent="-355600" lvl="1" marL="914400" rtl="0" algn="l">
              <a:spcBef>
                <a:spcPts val="1000"/>
              </a:spcBef>
              <a:spcAft>
                <a:spcPts val="1000"/>
              </a:spcAft>
              <a:buClr>
                <a:srgbClr val="666666"/>
              </a:buClr>
              <a:buSzPts val="2000"/>
              <a:buChar char="-"/>
            </a:pPr>
            <a:r>
              <a:rPr lang="pt-BR" sz="2000">
                <a:solidFill>
                  <a:srgbClr val="666666"/>
                </a:solidFill>
              </a:rPr>
              <a:t>Essas palavras são conhecidas como stopwords</a:t>
            </a:r>
            <a:endParaRPr sz="2000">
              <a:solidFill>
                <a:srgbClr val="666666"/>
              </a:solidFill>
            </a:endParaRPr>
          </a:p>
        </p:txBody>
      </p:sp>
      <p:pic>
        <p:nvPicPr>
          <p:cNvPr id="264" name="Google Shape;264;p34"/>
          <p:cNvPicPr preferRelativeResize="0"/>
          <p:nvPr/>
        </p:nvPicPr>
        <p:blipFill>
          <a:blip r:embed="rId3">
            <a:alphaModFix/>
          </a:blip>
          <a:stretch>
            <a:fillRect/>
          </a:stretch>
        </p:blipFill>
        <p:spPr>
          <a:xfrm>
            <a:off x="3062275" y="3089725"/>
            <a:ext cx="2398426" cy="159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70" name="Google Shape;270;p35"/>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palavras</a:t>
            </a:r>
            <a:endParaRPr>
              <a:solidFill>
                <a:srgbClr val="666666"/>
              </a:solidFill>
            </a:endParaRPr>
          </a:p>
        </p:txBody>
      </p:sp>
      <p:sp>
        <p:nvSpPr>
          <p:cNvPr id="271" name="Google Shape;271;p35"/>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lang="pt-BR" sz="2400">
                <a:solidFill>
                  <a:srgbClr val="666666"/>
                </a:solidFill>
              </a:rPr>
              <a:t>Remoção de s</a:t>
            </a:r>
            <a:r>
              <a:rPr lang="pt-BR" sz="2400">
                <a:solidFill>
                  <a:srgbClr val="666666"/>
                </a:solidFill>
              </a:rPr>
              <a:t>topwords</a:t>
            </a:r>
            <a:endParaRPr sz="2400">
              <a:solidFill>
                <a:srgbClr val="666666"/>
              </a:solidFill>
            </a:endParaRPr>
          </a:p>
          <a:p>
            <a:pPr indent="-381000" lvl="1" marL="914400" rtl="0" algn="l">
              <a:spcBef>
                <a:spcPts val="1000"/>
              </a:spcBef>
              <a:spcAft>
                <a:spcPts val="1000"/>
              </a:spcAft>
              <a:buClr>
                <a:srgbClr val="666666"/>
              </a:buClr>
              <a:buSzPts val="2400"/>
              <a:buChar char="-"/>
            </a:pPr>
            <a:r>
              <a:rPr lang="pt-BR" sz="2000">
                <a:solidFill>
                  <a:srgbClr val="666666"/>
                </a:solidFill>
              </a:rPr>
              <a:t>Ex: com Spacy</a:t>
            </a:r>
            <a:endParaRPr sz="2400">
              <a:solidFill>
                <a:srgbClr val="666666"/>
              </a:solidFill>
            </a:endParaRPr>
          </a:p>
        </p:txBody>
      </p:sp>
      <p:pic>
        <p:nvPicPr>
          <p:cNvPr id="272" name="Google Shape;272;p35"/>
          <p:cNvPicPr preferRelativeResize="0"/>
          <p:nvPr/>
        </p:nvPicPr>
        <p:blipFill>
          <a:blip r:embed="rId3">
            <a:alphaModFix/>
          </a:blip>
          <a:stretch>
            <a:fillRect/>
          </a:stretch>
        </p:blipFill>
        <p:spPr>
          <a:xfrm>
            <a:off x="916075" y="2266450"/>
            <a:ext cx="7581925" cy="1716891"/>
          </a:xfrm>
          <a:prstGeom prst="rect">
            <a:avLst/>
          </a:prstGeom>
          <a:noFill/>
          <a:ln>
            <a:noFill/>
          </a:ln>
        </p:spPr>
      </p:pic>
      <p:pic>
        <p:nvPicPr>
          <p:cNvPr id="273" name="Google Shape;273;p35"/>
          <p:cNvPicPr preferRelativeResize="0"/>
          <p:nvPr/>
        </p:nvPicPr>
        <p:blipFill>
          <a:blip r:embed="rId4">
            <a:alphaModFix/>
          </a:blip>
          <a:stretch>
            <a:fillRect/>
          </a:stretch>
        </p:blipFill>
        <p:spPr>
          <a:xfrm>
            <a:off x="3017363" y="312275"/>
            <a:ext cx="6029325" cy="8382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6"/>
          <p:cNvSpPr txBox="1"/>
          <p:nvPr>
            <p:ph type="title"/>
          </p:nvPr>
        </p:nvSpPr>
        <p:spPr>
          <a:xfrm>
            <a:off x="1234950" y="1304850"/>
            <a:ext cx="6501900" cy="23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8040">
                <a:solidFill>
                  <a:schemeClr val="accent5"/>
                </a:solidFill>
              </a:rPr>
              <a:t>Palavras</a:t>
            </a:r>
            <a:r>
              <a:rPr lang="pt-BR" sz="8040">
                <a:solidFill>
                  <a:schemeClr val="accent5"/>
                </a:solidFill>
              </a:rPr>
              <a:t>++</a:t>
            </a:r>
            <a:endParaRPr sz="8040">
              <a:solidFill>
                <a:schemeClr val="accent5"/>
              </a:solidFill>
            </a:endParaRPr>
          </a:p>
        </p:txBody>
      </p:sp>
      <p:sp>
        <p:nvSpPr>
          <p:cNvPr id="279" name="Google Shape;279;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85" name="Google Shape;285;p3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palavras</a:t>
            </a:r>
            <a:r>
              <a:rPr lang="pt-BR">
                <a:solidFill>
                  <a:srgbClr val="666666"/>
                </a:solidFill>
              </a:rPr>
              <a:t> e suas fronteiras</a:t>
            </a:r>
            <a:endParaRPr>
              <a:solidFill>
                <a:srgbClr val="666666"/>
              </a:solidFill>
            </a:endParaRPr>
          </a:p>
        </p:txBody>
      </p:sp>
      <p:sp>
        <p:nvSpPr>
          <p:cNvPr id="286" name="Google Shape;286;p37"/>
          <p:cNvSpPr txBox="1"/>
          <p:nvPr>
            <p:ph idx="1" type="body"/>
          </p:nvPr>
        </p:nvSpPr>
        <p:spPr>
          <a:xfrm>
            <a:off x="303300" y="1051175"/>
            <a:ext cx="8412900" cy="16944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Clr>
                <a:srgbClr val="666666"/>
              </a:buClr>
              <a:buSzPts val="2400"/>
              <a:buChar char="-"/>
            </a:pPr>
            <a:r>
              <a:rPr lang="pt-BR" sz="2400">
                <a:solidFill>
                  <a:srgbClr val="666666"/>
                </a:solidFill>
              </a:rPr>
              <a:t>Todos os tratamentos apresentados devem ser analisados com cautela para a aplicação desejada</a:t>
            </a:r>
            <a:endParaRPr sz="2400">
              <a:solidFill>
                <a:srgbClr val="666666"/>
              </a:solidFill>
            </a:endParaRPr>
          </a:p>
          <a:p>
            <a:pPr indent="-355600" lvl="1" marL="914400" rtl="0" algn="l">
              <a:spcBef>
                <a:spcPts val="0"/>
              </a:spcBef>
              <a:spcAft>
                <a:spcPts val="0"/>
              </a:spcAft>
              <a:buClr>
                <a:srgbClr val="666666"/>
              </a:buClr>
              <a:buSzPts val="2000"/>
              <a:buChar char="-"/>
            </a:pPr>
            <a:r>
              <a:rPr lang="pt-BR" sz="2000">
                <a:solidFill>
                  <a:srgbClr val="666666"/>
                </a:solidFill>
              </a:rPr>
              <a:t>Assim como a utilização do lema ou da forma flexionada depende da aplicação, a eliminação de stopwords depende do que se pretende com o texto</a:t>
            </a:r>
            <a:endParaRPr sz="2000">
              <a:solidFill>
                <a:srgbClr val="666666"/>
              </a:solidFill>
            </a:endParaRPr>
          </a:p>
        </p:txBody>
      </p:sp>
      <p:pic>
        <p:nvPicPr>
          <p:cNvPr id="287" name="Google Shape;287;p37"/>
          <p:cNvPicPr preferRelativeResize="0"/>
          <p:nvPr/>
        </p:nvPicPr>
        <p:blipFill>
          <a:blip r:embed="rId3">
            <a:alphaModFix/>
          </a:blip>
          <a:stretch>
            <a:fillRect/>
          </a:stretch>
        </p:blipFill>
        <p:spPr>
          <a:xfrm>
            <a:off x="808275" y="2587100"/>
            <a:ext cx="3267317" cy="2093125"/>
          </a:xfrm>
          <a:prstGeom prst="rect">
            <a:avLst/>
          </a:prstGeom>
          <a:noFill/>
          <a:ln>
            <a:noFill/>
          </a:ln>
        </p:spPr>
      </p:pic>
      <p:pic>
        <p:nvPicPr>
          <p:cNvPr id="288" name="Google Shape;288;p37"/>
          <p:cNvPicPr preferRelativeResize="0"/>
          <p:nvPr/>
        </p:nvPicPr>
        <p:blipFill>
          <a:blip r:embed="rId4">
            <a:alphaModFix/>
          </a:blip>
          <a:stretch>
            <a:fillRect/>
          </a:stretch>
        </p:blipFill>
        <p:spPr>
          <a:xfrm>
            <a:off x="5237717" y="2587100"/>
            <a:ext cx="3139690" cy="2093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294" name="Google Shape;294;p38"/>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palavras</a:t>
            </a:r>
            <a:r>
              <a:rPr lang="pt-BR">
                <a:solidFill>
                  <a:srgbClr val="666666"/>
                </a:solidFill>
              </a:rPr>
              <a:t> e suas fronteiras</a:t>
            </a:r>
            <a:endParaRPr>
              <a:solidFill>
                <a:srgbClr val="666666"/>
              </a:solidFill>
            </a:endParaRPr>
          </a:p>
        </p:txBody>
      </p:sp>
      <p:sp>
        <p:nvSpPr>
          <p:cNvPr id="295" name="Google Shape;295;p38"/>
          <p:cNvSpPr txBox="1"/>
          <p:nvPr>
            <p:ph idx="1" type="body"/>
          </p:nvPr>
        </p:nvSpPr>
        <p:spPr>
          <a:xfrm>
            <a:off x="303300" y="1051175"/>
            <a:ext cx="8412900" cy="385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666666"/>
              </a:buClr>
              <a:buSzPts val="2400"/>
              <a:buChar char="-"/>
            </a:pPr>
            <a:r>
              <a:rPr b="1" lang="pt-BR" sz="2400">
                <a:solidFill>
                  <a:srgbClr val="666666"/>
                </a:solidFill>
              </a:rPr>
              <a:t>Considerações finais</a:t>
            </a:r>
            <a:endParaRPr b="1"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Línguas humanas são um material que produz </a:t>
            </a:r>
            <a:r>
              <a:rPr b="1" lang="pt-BR" sz="2000">
                <a:solidFill>
                  <a:srgbClr val="666666"/>
                </a:solidFill>
              </a:rPr>
              <a:t>significados</a:t>
            </a:r>
            <a:r>
              <a:rPr lang="pt-BR" sz="2000">
                <a:solidFill>
                  <a:srgbClr val="666666"/>
                </a:solidFill>
              </a:rPr>
              <a:t> e </a:t>
            </a:r>
            <a:r>
              <a:rPr b="1" lang="pt-BR" sz="2000">
                <a:solidFill>
                  <a:srgbClr val="666666"/>
                </a:solidFill>
              </a:rPr>
              <a:t>sentidos</a:t>
            </a:r>
            <a:r>
              <a:rPr lang="pt-BR" sz="2000">
                <a:solidFill>
                  <a:srgbClr val="666666"/>
                </a:solidFill>
              </a:rPr>
              <a:t> na comunicação</a:t>
            </a:r>
            <a:endParaRPr sz="2000">
              <a:solidFill>
                <a:srgbClr val="666666"/>
              </a:solidFill>
            </a:endParaRPr>
          </a:p>
          <a:p>
            <a:pPr indent="-342900" lvl="2" marL="1371600" rtl="0" algn="l">
              <a:spcBef>
                <a:spcPts val="0"/>
              </a:spcBef>
              <a:spcAft>
                <a:spcPts val="0"/>
              </a:spcAft>
              <a:buClr>
                <a:srgbClr val="666666"/>
              </a:buClr>
              <a:buSzPts val="1800"/>
              <a:buChar char="-"/>
            </a:pPr>
            <a:r>
              <a:rPr lang="pt-BR" sz="1800">
                <a:solidFill>
                  <a:srgbClr val="666666"/>
                </a:solidFill>
              </a:rPr>
              <a:t>Complexidades + Peculiaridades</a:t>
            </a:r>
            <a:endParaRPr sz="18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Pipeline?</a:t>
            </a:r>
            <a:endParaRPr sz="2000">
              <a:solidFill>
                <a:srgbClr val="666666"/>
              </a:solidFill>
            </a:endParaRPr>
          </a:p>
          <a:p>
            <a:pPr indent="-342900" lvl="2" marL="1371600" rtl="0" algn="l">
              <a:spcBef>
                <a:spcPts val="0"/>
              </a:spcBef>
              <a:spcAft>
                <a:spcPts val="0"/>
              </a:spcAft>
              <a:buClr>
                <a:srgbClr val="666666"/>
              </a:buClr>
              <a:buSzPts val="1800"/>
              <a:buChar char="-"/>
            </a:pPr>
            <a:r>
              <a:rPr lang="pt-BR" sz="1800">
                <a:solidFill>
                  <a:srgbClr val="666666"/>
                </a:solidFill>
              </a:rPr>
              <a:t>Os processamentos apresentados não devem ser aplicados como uma rotina de tratamento prescritiva e rígida</a:t>
            </a:r>
            <a:endParaRPr sz="1800">
              <a:solidFill>
                <a:srgbClr val="666666"/>
              </a:solidFill>
            </a:endParaRPr>
          </a:p>
          <a:p>
            <a:pPr indent="-342900" lvl="2" marL="1371600" rtl="0" algn="l">
              <a:spcBef>
                <a:spcPts val="0"/>
              </a:spcBef>
              <a:spcAft>
                <a:spcPts val="0"/>
              </a:spcAft>
              <a:buClr>
                <a:srgbClr val="666666"/>
              </a:buClr>
              <a:buSzPts val="1800"/>
              <a:buChar char="-"/>
            </a:pPr>
            <a:r>
              <a:rPr lang="pt-BR" sz="1800">
                <a:solidFill>
                  <a:srgbClr val="666666"/>
                </a:solidFill>
              </a:rPr>
              <a:t>A </a:t>
            </a:r>
            <a:r>
              <a:rPr b="1" lang="pt-BR" sz="1800">
                <a:solidFill>
                  <a:srgbClr val="666666"/>
                </a:solidFill>
              </a:rPr>
              <a:t>análise qualitativa</a:t>
            </a:r>
            <a:r>
              <a:rPr lang="pt-BR" sz="1800">
                <a:solidFill>
                  <a:srgbClr val="666666"/>
                </a:solidFill>
              </a:rPr>
              <a:t> dos dados e objetivos da aplicação é </a:t>
            </a:r>
            <a:r>
              <a:rPr b="1" lang="pt-BR" sz="1800">
                <a:solidFill>
                  <a:srgbClr val="666666"/>
                </a:solidFill>
              </a:rPr>
              <a:t>indispensável</a:t>
            </a:r>
            <a:r>
              <a:rPr lang="pt-BR" sz="1800">
                <a:solidFill>
                  <a:srgbClr val="666666"/>
                </a:solidFill>
              </a:rPr>
              <a:t> para a tomada de decisão em cada uma das etapas da construção dos modelos, desde a escolha do corpus e seu pré-processamento</a:t>
            </a:r>
            <a:endParaRPr sz="1800">
              <a:solidFill>
                <a:srgbClr val="66666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Links interessantes</a:t>
            </a:r>
            <a:endParaRPr>
              <a:solidFill>
                <a:srgbClr val="666666"/>
              </a:solidFill>
            </a:endParaRPr>
          </a:p>
        </p:txBody>
      </p:sp>
      <p:sp>
        <p:nvSpPr>
          <p:cNvPr id="301" name="Google Shape;301;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02" name="Google Shape;302;p3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666666"/>
              </a:buClr>
              <a:buSzPts val="1800"/>
              <a:buChar char="●"/>
            </a:pPr>
            <a:r>
              <a:rPr lang="pt-BR">
                <a:solidFill>
                  <a:srgbClr val="666666"/>
                </a:solidFill>
              </a:rPr>
              <a:t>Curso PLN: </a:t>
            </a:r>
            <a:r>
              <a:rPr lang="pt-BR" u="sng">
                <a:solidFill>
                  <a:schemeClr val="hlink"/>
                </a:solidFill>
                <a:hlinkClick r:id="rId3"/>
              </a:rPr>
              <a:t>https://cursosextensao.usp.br/course/view.php?id=2721</a:t>
            </a:r>
            <a:r>
              <a:rPr lang="pt-BR">
                <a:solidFill>
                  <a:srgbClr val="666666"/>
                </a:solidFill>
              </a:rPr>
              <a:t> </a:t>
            </a:r>
            <a:endParaRPr>
              <a:solidFill>
                <a:srgbClr val="666666"/>
              </a:solidFill>
            </a:endParaRPr>
          </a:p>
          <a:p>
            <a:pPr indent="-342900" lvl="0" marL="457200" rtl="0" algn="l">
              <a:spcBef>
                <a:spcPts val="0"/>
              </a:spcBef>
              <a:spcAft>
                <a:spcPts val="0"/>
              </a:spcAft>
              <a:buClr>
                <a:srgbClr val="666666"/>
              </a:buClr>
              <a:buSzPts val="1800"/>
              <a:buChar char="●"/>
            </a:pPr>
            <a:r>
              <a:rPr lang="pt-BR">
                <a:solidFill>
                  <a:srgbClr val="666666"/>
                </a:solidFill>
              </a:rPr>
              <a:t>Documentação sobre expressão regular em Python: </a:t>
            </a:r>
            <a:r>
              <a:rPr lang="pt-BR" u="sng">
                <a:solidFill>
                  <a:schemeClr val="hlink"/>
                </a:solidFill>
                <a:hlinkClick r:id="rId4"/>
              </a:rPr>
              <a:t>https://docs.python.org/pt-br/3/library/re.html</a:t>
            </a:r>
            <a:r>
              <a:rPr lang="pt-BR">
                <a:solidFill>
                  <a:srgbClr val="666666"/>
                </a:solidFill>
              </a:rPr>
              <a:t> </a:t>
            </a:r>
            <a:endParaRPr>
              <a:solidFill>
                <a:srgbClr val="666666"/>
              </a:solidFill>
            </a:endParaRPr>
          </a:p>
          <a:p>
            <a:pPr indent="-342900" lvl="0" marL="457200" rtl="0" algn="l">
              <a:spcBef>
                <a:spcPts val="0"/>
              </a:spcBef>
              <a:spcAft>
                <a:spcPts val="0"/>
              </a:spcAft>
              <a:buClr>
                <a:srgbClr val="666666"/>
              </a:buClr>
              <a:buSzPts val="1800"/>
              <a:buChar char="●"/>
            </a:pPr>
            <a:r>
              <a:rPr lang="pt-BR" u="sng">
                <a:solidFill>
                  <a:schemeClr val="hlink"/>
                </a:solidFill>
                <a:hlinkClick r:id="rId5"/>
              </a:rPr>
              <a:t>https://www.nltk.org/howto/portuguese_en.html</a:t>
            </a:r>
            <a:r>
              <a:rPr lang="pt-BR">
                <a:solidFill>
                  <a:srgbClr val="666666"/>
                </a:solidFill>
              </a:rPr>
              <a:t> </a:t>
            </a:r>
            <a:endParaRPr>
              <a:solidFill>
                <a:srgbClr val="666666"/>
              </a:solidFill>
            </a:endParaRPr>
          </a:p>
          <a:p>
            <a:pPr indent="-342900" lvl="0" marL="457200" rtl="0" algn="l">
              <a:spcBef>
                <a:spcPts val="0"/>
              </a:spcBef>
              <a:spcAft>
                <a:spcPts val="0"/>
              </a:spcAft>
              <a:buClr>
                <a:srgbClr val="666666"/>
              </a:buClr>
              <a:buSzPts val="1800"/>
              <a:buChar char="●"/>
            </a:pPr>
            <a:r>
              <a:rPr lang="pt-BR" u="sng">
                <a:solidFill>
                  <a:schemeClr val="hlink"/>
                </a:solidFill>
                <a:hlinkClick r:id="rId6"/>
              </a:rPr>
              <a:t>https://nicschrading.com/project/Intro-to-NLP-with-spaCy/</a:t>
            </a:r>
            <a:r>
              <a:rPr lang="pt-BR">
                <a:solidFill>
                  <a:srgbClr val="666666"/>
                </a:solidFill>
              </a:rPr>
              <a:t> </a:t>
            </a:r>
            <a:endParaRPr>
              <a:solidFill>
                <a:srgbClr val="666666"/>
              </a:solidFill>
            </a:endParaRPr>
          </a:p>
          <a:p>
            <a:pPr indent="-342900" lvl="0" marL="457200" rtl="0" algn="l">
              <a:spcBef>
                <a:spcPts val="0"/>
              </a:spcBef>
              <a:spcAft>
                <a:spcPts val="0"/>
              </a:spcAft>
              <a:buClr>
                <a:srgbClr val="666666"/>
              </a:buClr>
              <a:buSzPts val="1800"/>
              <a:buChar char="●"/>
            </a:pPr>
            <a:r>
              <a:rPr lang="pt-BR">
                <a:solidFill>
                  <a:srgbClr val="666666"/>
                </a:solidFill>
              </a:rPr>
              <a:t>ENELVO (normalizador textual para o português): </a:t>
            </a:r>
            <a:r>
              <a:rPr lang="pt-BR" u="sng">
                <a:solidFill>
                  <a:schemeClr val="hlink"/>
                </a:solidFill>
                <a:hlinkClick r:id="rId7"/>
              </a:rPr>
              <a:t>https://thalesbertaglia.com/enelvo/sobre/</a:t>
            </a:r>
            <a:r>
              <a:rPr lang="pt-BR">
                <a:solidFill>
                  <a:srgbClr val="666666"/>
                </a:solidFill>
              </a:rPr>
              <a:t> </a:t>
            </a:r>
            <a:endParaRPr>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Referências</a:t>
            </a:r>
            <a:endParaRPr>
              <a:solidFill>
                <a:srgbClr val="666666"/>
              </a:solidFill>
            </a:endParaRPr>
          </a:p>
        </p:txBody>
      </p:sp>
      <p:sp>
        <p:nvSpPr>
          <p:cNvPr id="308" name="Google Shape;308;p4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09" name="Google Shape;309;p4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rgbClr val="666666"/>
              </a:buClr>
              <a:buSzPts val="1800"/>
              <a:buChar char="●"/>
            </a:pPr>
            <a:r>
              <a:rPr lang="pt-BR" sz="2000">
                <a:solidFill>
                  <a:srgbClr val="666666"/>
                </a:solidFill>
              </a:rPr>
              <a:t>Jurafsky, D., Martin, J. H. Speech and Language Processing: An Introduction to Natural Language Processing, Computational Linguistics, and Speech Recognition. Disponível em: </a:t>
            </a:r>
            <a:r>
              <a:rPr lang="pt-BR" sz="2000" u="sng">
                <a:solidFill>
                  <a:schemeClr val="hlink"/>
                </a:solidFill>
                <a:hlinkClick r:id="rId3"/>
              </a:rPr>
              <a:t>https://web.stanford.edu/~jurafsky/slp3/</a:t>
            </a:r>
            <a:endParaRPr>
              <a:solidFill>
                <a:srgbClr val="666666"/>
              </a:solidFill>
            </a:endParaRPr>
          </a:p>
          <a:p>
            <a:pPr indent="-342900" lvl="0" marL="457200" rtl="0" algn="l">
              <a:spcBef>
                <a:spcPts val="1000"/>
              </a:spcBef>
              <a:spcAft>
                <a:spcPts val="0"/>
              </a:spcAft>
              <a:buClr>
                <a:srgbClr val="666666"/>
              </a:buClr>
              <a:buSzPts val="1800"/>
              <a:buChar char="●"/>
            </a:pPr>
            <a:r>
              <a:rPr lang="pt-BR">
                <a:solidFill>
                  <a:srgbClr val="666666"/>
                </a:solidFill>
              </a:rPr>
              <a:t>Curso de Linguística Computacional da UFMG - Prof. Thiago Castro Ferreira</a:t>
            </a:r>
            <a:endParaRPr>
              <a:solidFill>
                <a:srgbClr val="666666"/>
              </a:solidFill>
            </a:endParaRPr>
          </a:p>
          <a:p>
            <a:pPr indent="-317500" lvl="1" marL="914400" rtl="0" algn="l">
              <a:spcBef>
                <a:spcPts val="0"/>
              </a:spcBef>
              <a:spcAft>
                <a:spcPts val="0"/>
              </a:spcAft>
              <a:buClr>
                <a:srgbClr val="666666"/>
              </a:buClr>
              <a:buSzPts val="1400"/>
              <a:buChar char="○"/>
            </a:pPr>
            <a:r>
              <a:rPr lang="pt-BR" u="sng">
                <a:solidFill>
                  <a:schemeClr val="hlink"/>
                </a:solidFill>
                <a:hlinkClick r:id="rId4"/>
              </a:rPr>
              <a:t>https://www.youtube.com/playlist?list=PLLrlHSmC0Mw73a1t73DEjgGMPyu8QssWT</a:t>
            </a:r>
            <a:r>
              <a:rPr lang="pt-BR">
                <a:solidFill>
                  <a:srgbClr val="666666"/>
                </a:solidFill>
              </a:rPr>
              <a:t> </a:t>
            </a:r>
            <a:endParaRPr>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Referências</a:t>
            </a:r>
            <a:endParaRPr>
              <a:solidFill>
                <a:srgbClr val="666666"/>
              </a:solidFill>
            </a:endParaRPr>
          </a:p>
        </p:txBody>
      </p:sp>
      <p:sp>
        <p:nvSpPr>
          <p:cNvPr id="315" name="Google Shape;315;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316" name="Google Shape;316;p41"/>
          <p:cNvSpPr txBox="1"/>
          <p:nvPr/>
        </p:nvSpPr>
        <p:spPr>
          <a:xfrm>
            <a:off x="2484025" y="3162800"/>
            <a:ext cx="6247800" cy="15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pt-BR" sz="1800">
                <a:solidFill>
                  <a:srgbClr val="666666"/>
                </a:solidFill>
                <a:latin typeface="Lato"/>
                <a:ea typeface="Lato"/>
                <a:cs typeface="Lato"/>
                <a:sym typeface="Lato"/>
              </a:rPr>
              <a:t>Observação</a:t>
            </a:r>
            <a:endParaRPr b="1" sz="1800">
              <a:solidFill>
                <a:srgbClr val="666666"/>
              </a:solidFill>
              <a:latin typeface="Lato"/>
              <a:ea typeface="Lato"/>
              <a:cs typeface="Lato"/>
              <a:sym typeface="Lato"/>
            </a:endParaRPr>
          </a:p>
          <a:p>
            <a:pPr indent="-342900" lvl="0" marL="457200" rtl="0" algn="l">
              <a:lnSpc>
                <a:spcPct val="115000"/>
              </a:lnSpc>
              <a:spcBef>
                <a:spcPts val="1000"/>
              </a:spcBef>
              <a:spcAft>
                <a:spcPts val="0"/>
              </a:spcAft>
              <a:buClr>
                <a:srgbClr val="666666"/>
              </a:buClr>
              <a:buSzPts val="1800"/>
              <a:buFont typeface="Lato"/>
              <a:buChar char="●"/>
            </a:pPr>
            <a:r>
              <a:rPr lang="pt-BR" sz="1800">
                <a:solidFill>
                  <a:srgbClr val="666666"/>
                </a:solidFill>
                <a:latin typeface="Lato"/>
                <a:ea typeface="Lato"/>
                <a:cs typeface="Lato"/>
                <a:sym typeface="Lato"/>
              </a:rPr>
              <a:t>Todas as imagens dessa apresentação foram obtidas do pixabay (</a:t>
            </a:r>
            <a:r>
              <a:rPr lang="pt-BR" sz="1800" u="sng">
                <a:solidFill>
                  <a:srgbClr val="0277BD"/>
                </a:solidFill>
                <a:latin typeface="Lato"/>
                <a:ea typeface="Lato"/>
                <a:cs typeface="Lato"/>
                <a:sym typeface="Lato"/>
                <a:hlinkClick r:id="rId3">
                  <a:extLst>
                    <a:ext uri="{A12FA001-AC4F-418D-AE19-62706E023703}">
                      <ahyp:hlinkClr val="tx"/>
                    </a:ext>
                  </a:extLst>
                </a:hlinkClick>
              </a:rPr>
              <a:t>https://pixabay.com/</a:t>
            </a:r>
            <a:r>
              <a:rPr lang="pt-BR" sz="1800">
                <a:solidFill>
                  <a:srgbClr val="666666"/>
                </a:solidFill>
                <a:latin typeface="Lato"/>
                <a:ea typeface="Lato"/>
                <a:cs typeface="Lato"/>
                <a:sym typeface="Lato"/>
              </a:rPr>
              <a:t>) ou unsplash (</a:t>
            </a:r>
            <a:r>
              <a:rPr lang="pt-BR" sz="1800" u="sng">
                <a:solidFill>
                  <a:srgbClr val="0277BD"/>
                </a:solidFill>
                <a:latin typeface="Lato"/>
                <a:ea typeface="Lato"/>
                <a:cs typeface="Lato"/>
                <a:sym typeface="Lato"/>
                <a:hlinkClick r:id="rId4">
                  <a:extLst>
                    <a:ext uri="{A12FA001-AC4F-418D-AE19-62706E023703}">
                      <ahyp:hlinkClr val="tx"/>
                    </a:ext>
                  </a:extLst>
                </a:hlinkClick>
              </a:rPr>
              <a:t>https://unsplash.com/</a:t>
            </a:r>
            <a:r>
              <a:rPr lang="pt-BR" sz="1800">
                <a:solidFill>
                  <a:srgbClr val="666666"/>
                </a:solidFill>
                <a:latin typeface="Lato"/>
                <a:ea typeface="Lato"/>
                <a:cs typeface="Lato"/>
                <a:sym typeface="Lato"/>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98" name="Google Shape;98;p15"/>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linguagens</a:t>
            </a:r>
            <a:endParaRPr>
              <a:solidFill>
                <a:srgbClr val="666666"/>
              </a:solidFill>
            </a:endParaRPr>
          </a:p>
        </p:txBody>
      </p:sp>
      <p:sp>
        <p:nvSpPr>
          <p:cNvPr id="99" name="Google Shape;99;p15"/>
          <p:cNvSpPr/>
          <p:nvPr/>
        </p:nvSpPr>
        <p:spPr>
          <a:xfrm>
            <a:off x="2943775" y="2048775"/>
            <a:ext cx="3504600" cy="4638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2400">
                <a:solidFill>
                  <a:srgbClr val="666666"/>
                </a:solidFill>
              </a:rPr>
              <a:t>O que é a linguagem afinal?</a:t>
            </a:r>
            <a:endParaRPr sz="2400">
              <a:solidFill>
                <a:srgbClr val="666666"/>
              </a:solidFill>
            </a:endParaRPr>
          </a:p>
          <a:p>
            <a:pPr indent="0" lvl="0" marL="0" rtl="0" algn="l">
              <a:spcBef>
                <a:spcPts val="1000"/>
              </a:spcBef>
              <a:spcAft>
                <a:spcPts val="0"/>
              </a:spcAft>
              <a:buNone/>
            </a:pPr>
            <a:r>
              <a:t/>
            </a:r>
            <a:endParaRPr sz="2400">
              <a:solidFill>
                <a:srgbClr val="666666"/>
              </a:solidFill>
            </a:endParaRPr>
          </a:p>
          <a:p>
            <a:pPr indent="0" lvl="0" marL="457200" rtl="0" algn="ctr">
              <a:lnSpc>
                <a:spcPct val="150000"/>
              </a:lnSpc>
              <a:spcBef>
                <a:spcPts val="1000"/>
              </a:spcBef>
              <a:spcAft>
                <a:spcPts val="1000"/>
              </a:spcAft>
              <a:buNone/>
            </a:pPr>
            <a:r>
              <a:rPr lang="pt-BR" sz="2200">
                <a:solidFill>
                  <a:srgbClr val="666666"/>
                </a:solidFill>
              </a:rPr>
              <a:t>“Sistema de </a:t>
            </a:r>
            <a:r>
              <a:rPr b="1" lang="pt-BR" sz="2200">
                <a:solidFill>
                  <a:schemeClr val="dk1"/>
                </a:solidFill>
              </a:rPr>
              <a:t>símbolos de um vocabulário</a:t>
            </a:r>
            <a:r>
              <a:rPr lang="pt-BR" sz="2200">
                <a:solidFill>
                  <a:srgbClr val="666666"/>
                </a:solidFill>
              </a:rPr>
              <a:t> que, quando colocados numa determinada </a:t>
            </a:r>
            <a:r>
              <a:rPr b="1" lang="pt-BR" sz="2200">
                <a:solidFill>
                  <a:schemeClr val="dk1"/>
                </a:solidFill>
              </a:rPr>
              <a:t>ordem</a:t>
            </a:r>
            <a:r>
              <a:rPr lang="pt-BR" sz="2200">
                <a:solidFill>
                  <a:srgbClr val="666666"/>
                </a:solidFill>
              </a:rPr>
              <a:t> e expressos num determinado </a:t>
            </a:r>
            <a:r>
              <a:rPr b="1" lang="pt-BR" sz="2200">
                <a:solidFill>
                  <a:schemeClr val="dk1"/>
                </a:solidFill>
              </a:rPr>
              <a:t>contexto</a:t>
            </a:r>
            <a:r>
              <a:rPr lang="pt-BR" sz="2200">
                <a:solidFill>
                  <a:srgbClr val="666666"/>
                </a:solidFill>
              </a:rPr>
              <a:t>, emitem um </a:t>
            </a:r>
            <a:r>
              <a:rPr b="1" lang="pt-BR" sz="2200">
                <a:solidFill>
                  <a:schemeClr val="dk1"/>
                </a:solidFill>
              </a:rPr>
              <a:t>significado</a:t>
            </a:r>
            <a:r>
              <a:rPr lang="pt-BR" sz="2200">
                <a:solidFill>
                  <a:srgbClr val="666666"/>
                </a:solidFill>
              </a:rPr>
              <a:t>.”</a:t>
            </a:r>
            <a:endParaRPr sz="22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000"/>
                                        <p:tgtEl>
                                          <p:spTgt spid="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1234950" y="1304850"/>
            <a:ext cx="6501900" cy="23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8040">
                <a:solidFill>
                  <a:schemeClr val="accent5"/>
                </a:solidFill>
              </a:rPr>
              <a:t>Sequências de caracteres</a:t>
            </a:r>
            <a:endParaRPr sz="8040">
              <a:solidFill>
                <a:schemeClr val="accent5"/>
              </a:solidFill>
            </a:endParaRPr>
          </a:p>
        </p:txBody>
      </p:sp>
      <p:sp>
        <p:nvSpPr>
          <p:cNvPr id="106" name="Google Shape;106;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12" name="Google Shape;112;p17"/>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sequências de caracteres</a:t>
            </a:r>
            <a:endParaRPr>
              <a:solidFill>
                <a:srgbClr val="666666"/>
              </a:solidFill>
            </a:endParaRPr>
          </a:p>
        </p:txBody>
      </p:sp>
      <p:sp>
        <p:nvSpPr>
          <p:cNvPr id="113" name="Google Shape;113;p17"/>
          <p:cNvSpPr txBox="1"/>
          <p:nvPr>
            <p:ph idx="1" type="body"/>
          </p:nvPr>
        </p:nvSpPr>
        <p:spPr>
          <a:xfrm>
            <a:off x="303300" y="1051175"/>
            <a:ext cx="8425500" cy="37977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b="1" lang="pt-BR" sz="2400">
                <a:solidFill>
                  <a:srgbClr val="666666"/>
                </a:solidFill>
              </a:rPr>
              <a:t>Expressões regulares</a:t>
            </a:r>
            <a:endParaRPr b="1"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São um mecanismo muito simples, porém muito poderoso, para manipulação de sequências de caracteres</a:t>
            </a:r>
            <a:endParaRPr sz="20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São úteis para</a:t>
            </a:r>
            <a:endParaRPr sz="2000">
              <a:solidFill>
                <a:srgbClr val="666666"/>
              </a:solidFill>
            </a:endParaRPr>
          </a:p>
          <a:p>
            <a:pPr indent="-342900" lvl="2" marL="1371600" rtl="0" algn="l">
              <a:spcBef>
                <a:spcPts val="1000"/>
              </a:spcBef>
              <a:spcAft>
                <a:spcPts val="0"/>
              </a:spcAft>
              <a:buClr>
                <a:srgbClr val="666666"/>
              </a:buClr>
              <a:buSzPts val="1800"/>
              <a:buChar char="-"/>
            </a:pPr>
            <a:r>
              <a:rPr lang="pt-BR" sz="1800">
                <a:solidFill>
                  <a:srgbClr val="666666"/>
                </a:solidFill>
              </a:rPr>
              <a:t>Encontrar padrões em texto e auxiliar no fluxo de um chatbot, por exemplo</a:t>
            </a:r>
            <a:endParaRPr sz="1800">
              <a:solidFill>
                <a:srgbClr val="666666"/>
              </a:solidFill>
            </a:endParaRPr>
          </a:p>
          <a:p>
            <a:pPr indent="-342900" lvl="2" marL="1371600" rtl="0" algn="l">
              <a:spcBef>
                <a:spcPts val="0"/>
              </a:spcBef>
              <a:spcAft>
                <a:spcPts val="0"/>
              </a:spcAft>
              <a:buClr>
                <a:srgbClr val="666666"/>
              </a:buClr>
              <a:buSzPts val="1800"/>
              <a:buChar char="-"/>
            </a:pPr>
            <a:r>
              <a:rPr lang="pt-BR" sz="1800">
                <a:solidFill>
                  <a:srgbClr val="666666"/>
                </a:solidFill>
              </a:rPr>
              <a:t>Encontrar e remover sequências de caracteres indesejadas, como emojis</a:t>
            </a:r>
            <a:endParaRPr sz="1800">
              <a:solidFill>
                <a:srgbClr val="666666"/>
              </a:solidFill>
            </a:endParaRPr>
          </a:p>
          <a:p>
            <a:pPr indent="-342900" lvl="2" marL="1371600" rtl="0" algn="l">
              <a:spcBef>
                <a:spcPts val="0"/>
              </a:spcBef>
              <a:spcAft>
                <a:spcPts val="0"/>
              </a:spcAft>
              <a:buClr>
                <a:srgbClr val="666666"/>
              </a:buClr>
              <a:buSzPts val="1800"/>
              <a:buChar char="-"/>
            </a:pPr>
            <a:r>
              <a:rPr lang="pt-BR" sz="1800">
                <a:solidFill>
                  <a:srgbClr val="666666"/>
                </a:solidFill>
              </a:rPr>
              <a:t>Encontrar e substituir sequências de caracteres para diversas funcionalidades, como tokenização</a:t>
            </a:r>
            <a:endParaRPr sz="18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19" name="Google Shape;119;p18"/>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sequências de caracteres</a:t>
            </a:r>
            <a:endParaRPr>
              <a:solidFill>
                <a:srgbClr val="666666"/>
              </a:solidFill>
            </a:endParaRPr>
          </a:p>
        </p:txBody>
      </p:sp>
      <p:sp>
        <p:nvSpPr>
          <p:cNvPr id="120" name="Google Shape;120;p18"/>
          <p:cNvSpPr txBox="1"/>
          <p:nvPr>
            <p:ph idx="1" type="body"/>
          </p:nvPr>
        </p:nvSpPr>
        <p:spPr>
          <a:xfrm>
            <a:off x="303300" y="1051175"/>
            <a:ext cx="8425500" cy="37977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b="1" lang="pt-BR" sz="2400">
                <a:solidFill>
                  <a:srgbClr val="666666"/>
                </a:solidFill>
              </a:rPr>
              <a:t>Expressões regulares</a:t>
            </a:r>
            <a:endParaRPr b="1"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Exemplos</a:t>
            </a:r>
            <a:endParaRPr sz="1800">
              <a:solidFill>
                <a:srgbClr val="666666"/>
              </a:solidFill>
            </a:endParaRPr>
          </a:p>
        </p:txBody>
      </p:sp>
      <p:pic>
        <p:nvPicPr>
          <p:cNvPr id="121" name="Google Shape;121;p18"/>
          <p:cNvPicPr preferRelativeResize="0"/>
          <p:nvPr/>
        </p:nvPicPr>
        <p:blipFill>
          <a:blip r:embed="rId3">
            <a:alphaModFix/>
          </a:blip>
          <a:stretch>
            <a:fillRect/>
          </a:stretch>
        </p:blipFill>
        <p:spPr>
          <a:xfrm>
            <a:off x="1315675" y="2062150"/>
            <a:ext cx="3733800" cy="101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27" name="Google Shape;127;p19"/>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sequências de caracteres e os tokens</a:t>
            </a:r>
            <a:endParaRPr>
              <a:solidFill>
                <a:srgbClr val="666666"/>
              </a:solidFill>
            </a:endParaRPr>
          </a:p>
        </p:txBody>
      </p:sp>
      <p:sp>
        <p:nvSpPr>
          <p:cNvPr id="128" name="Google Shape;128;p19"/>
          <p:cNvSpPr txBox="1"/>
          <p:nvPr>
            <p:ph idx="1" type="body"/>
          </p:nvPr>
        </p:nvSpPr>
        <p:spPr>
          <a:xfrm>
            <a:off x="303300" y="1051175"/>
            <a:ext cx="8425500" cy="36375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Clr>
                <a:srgbClr val="666666"/>
              </a:buClr>
              <a:buSzPts val="2400"/>
              <a:buChar char="-"/>
            </a:pPr>
            <a:r>
              <a:rPr b="1" lang="pt-BR" sz="2400">
                <a:solidFill>
                  <a:srgbClr val="666666"/>
                </a:solidFill>
              </a:rPr>
              <a:t>Tokenização</a:t>
            </a:r>
            <a:endParaRPr b="1" sz="2400">
              <a:solidFill>
                <a:srgbClr val="666666"/>
              </a:solidFill>
            </a:endParaRPr>
          </a:p>
          <a:p>
            <a:pPr indent="0" lvl="0" marL="457200" rtl="0" algn="l">
              <a:spcBef>
                <a:spcPts val="1000"/>
              </a:spcBef>
              <a:spcAft>
                <a:spcPts val="0"/>
              </a:spcAft>
              <a:buNone/>
            </a:pPr>
            <a:r>
              <a:t/>
            </a:r>
            <a:endParaRPr sz="2400">
              <a:solidFill>
                <a:srgbClr val="666666"/>
              </a:solidFill>
            </a:endParaRPr>
          </a:p>
          <a:p>
            <a:pPr indent="0" lvl="0" marL="457200" rtl="0" algn="l">
              <a:spcBef>
                <a:spcPts val="1000"/>
              </a:spcBef>
              <a:spcAft>
                <a:spcPts val="0"/>
              </a:spcAft>
              <a:buNone/>
            </a:pPr>
            <a:r>
              <a:t/>
            </a:r>
            <a:endParaRPr sz="2400">
              <a:solidFill>
                <a:srgbClr val="666666"/>
              </a:solidFill>
            </a:endParaRPr>
          </a:p>
          <a:p>
            <a:pPr indent="0" lvl="0" marL="0" rtl="0" algn="l">
              <a:spcBef>
                <a:spcPts val="1000"/>
              </a:spcBef>
              <a:spcAft>
                <a:spcPts val="0"/>
              </a:spcAft>
              <a:buNone/>
            </a:pPr>
            <a:r>
              <a:t/>
            </a:r>
            <a:endParaRPr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Usando expressão regular e sua “memória”, que “salva” o padrão encontrado para uso posterior</a:t>
            </a:r>
            <a:endParaRPr sz="2000">
              <a:solidFill>
                <a:srgbClr val="666666"/>
              </a:solidFill>
            </a:endParaRPr>
          </a:p>
          <a:p>
            <a:pPr indent="-355600" lvl="1" marL="914400" rtl="0" algn="l">
              <a:spcBef>
                <a:spcPts val="0"/>
              </a:spcBef>
              <a:spcAft>
                <a:spcPts val="0"/>
              </a:spcAft>
              <a:buClr>
                <a:srgbClr val="666666"/>
              </a:buClr>
              <a:buSzPts val="2000"/>
              <a:buChar char="-"/>
            </a:pPr>
            <a:r>
              <a:rPr lang="pt-BR" sz="2000">
                <a:solidFill>
                  <a:srgbClr val="666666"/>
                </a:solidFill>
              </a:rPr>
              <a:t>Ex: sequência de qualquer caractere alfanumérico seguida de um espaço </a:t>
            </a:r>
            <a:endParaRPr sz="2000">
              <a:solidFill>
                <a:srgbClr val="666666"/>
              </a:solidFill>
            </a:endParaRPr>
          </a:p>
          <a:p>
            <a:pPr indent="-355600" lvl="2" marL="1371600" rtl="0" algn="l">
              <a:spcBef>
                <a:spcPts val="0"/>
              </a:spcBef>
              <a:spcAft>
                <a:spcPts val="0"/>
              </a:spcAft>
              <a:buClr>
                <a:srgbClr val="666666"/>
              </a:buClr>
              <a:buSzPts val="2000"/>
              <a:buChar char="-"/>
            </a:pPr>
            <a:r>
              <a:rPr lang="pt-BR" sz="2000">
                <a:solidFill>
                  <a:srgbClr val="666666"/>
                </a:solidFill>
              </a:rPr>
              <a:t>(\w+)\s?</a:t>
            </a:r>
            <a:endParaRPr sz="2000">
              <a:solidFill>
                <a:srgbClr val="666666"/>
              </a:solidFill>
            </a:endParaRPr>
          </a:p>
        </p:txBody>
      </p:sp>
      <p:pic>
        <p:nvPicPr>
          <p:cNvPr id="129" name="Google Shape;129;p19"/>
          <p:cNvPicPr preferRelativeResize="0"/>
          <p:nvPr/>
        </p:nvPicPr>
        <p:blipFill>
          <a:blip r:embed="rId3">
            <a:alphaModFix/>
          </a:blip>
          <a:stretch>
            <a:fillRect/>
          </a:stretch>
        </p:blipFill>
        <p:spPr>
          <a:xfrm>
            <a:off x="667875" y="2245875"/>
            <a:ext cx="7791450" cy="514350"/>
          </a:xfrm>
          <a:prstGeom prst="rect">
            <a:avLst/>
          </a:prstGeom>
          <a:noFill/>
          <a:ln>
            <a:noFill/>
          </a:ln>
        </p:spPr>
      </p:pic>
      <p:pic>
        <p:nvPicPr>
          <p:cNvPr id="130" name="Google Shape;130;p19"/>
          <p:cNvPicPr preferRelativeResize="0"/>
          <p:nvPr/>
        </p:nvPicPr>
        <p:blipFill>
          <a:blip r:embed="rId4">
            <a:alphaModFix/>
          </a:blip>
          <a:stretch>
            <a:fillRect/>
          </a:stretch>
        </p:blipFill>
        <p:spPr>
          <a:xfrm>
            <a:off x="691675" y="1591900"/>
            <a:ext cx="7743825" cy="59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1234950" y="1304850"/>
            <a:ext cx="6501900" cy="23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pt-BR" sz="8040">
                <a:solidFill>
                  <a:schemeClr val="accent5"/>
                </a:solidFill>
              </a:rPr>
              <a:t>Tokens</a:t>
            </a:r>
            <a:endParaRPr sz="8040">
              <a:solidFill>
                <a:schemeClr val="accent5"/>
              </a:solidFill>
            </a:endParaRPr>
          </a:p>
        </p:txBody>
      </p:sp>
      <p:sp>
        <p:nvSpPr>
          <p:cNvPr id="136" name="Google Shape;136;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BR"/>
              <a:t>‹#›</a:t>
            </a:fld>
            <a:endParaRPr/>
          </a:p>
        </p:txBody>
      </p:sp>
      <p:sp>
        <p:nvSpPr>
          <p:cNvPr id="142" name="Google Shape;142;p21"/>
          <p:cNvSpPr txBox="1"/>
          <p:nvPr>
            <p:ph idx="4294967295" type="title"/>
          </p:nvPr>
        </p:nvSpPr>
        <p:spPr>
          <a:xfrm>
            <a:off x="303300" y="411575"/>
            <a:ext cx="8520600" cy="63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solidFill>
                  <a:srgbClr val="666666"/>
                </a:solidFill>
              </a:rPr>
              <a:t>As sequências de caracteres ganham sentido</a:t>
            </a:r>
            <a:endParaRPr>
              <a:solidFill>
                <a:srgbClr val="666666"/>
              </a:solidFill>
            </a:endParaRPr>
          </a:p>
        </p:txBody>
      </p:sp>
      <p:sp>
        <p:nvSpPr>
          <p:cNvPr id="143" name="Google Shape;143;p21"/>
          <p:cNvSpPr txBox="1"/>
          <p:nvPr>
            <p:ph idx="1" type="body"/>
          </p:nvPr>
        </p:nvSpPr>
        <p:spPr>
          <a:xfrm>
            <a:off x="303300" y="1051175"/>
            <a:ext cx="8425500" cy="3637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666666"/>
              </a:buClr>
              <a:buSzPts val="2400"/>
              <a:buChar char="-"/>
            </a:pPr>
            <a:r>
              <a:rPr b="1" lang="pt-BR" sz="2400">
                <a:solidFill>
                  <a:srgbClr val="666666"/>
                </a:solidFill>
              </a:rPr>
              <a:t>Pré-processamento</a:t>
            </a:r>
            <a:r>
              <a:rPr lang="pt-BR" sz="2400">
                <a:solidFill>
                  <a:srgbClr val="666666"/>
                </a:solidFill>
              </a:rPr>
              <a:t> (Normalização)</a:t>
            </a:r>
            <a:endParaRPr sz="24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Nível: morfologia</a:t>
            </a:r>
            <a:endParaRPr sz="20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Objetivo: </a:t>
            </a:r>
            <a:r>
              <a:rPr lang="pt-BR" sz="2000">
                <a:solidFill>
                  <a:srgbClr val="666666"/>
                </a:solidFill>
              </a:rPr>
              <a:t>Sequências de caracteres são padronizadas para representarem algo que faça sentido na linguagem</a:t>
            </a:r>
            <a:endParaRPr sz="20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Tokenização</a:t>
            </a:r>
            <a:endParaRPr sz="20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Lematização</a:t>
            </a:r>
            <a:endParaRPr sz="2000">
              <a:solidFill>
                <a:srgbClr val="666666"/>
              </a:solidFill>
            </a:endParaRPr>
          </a:p>
          <a:p>
            <a:pPr indent="-355600" lvl="1" marL="914400" rtl="0" algn="l">
              <a:spcBef>
                <a:spcPts val="1000"/>
              </a:spcBef>
              <a:spcAft>
                <a:spcPts val="0"/>
              </a:spcAft>
              <a:buClr>
                <a:srgbClr val="666666"/>
              </a:buClr>
              <a:buSzPts val="2000"/>
              <a:buChar char="-"/>
            </a:pPr>
            <a:r>
              <a:rPr lang="pt-BR" sz="2000">
                <a:solidFill>
                  <a:srgbClr val="666666"/>
                </a:solidFill>
              </a:rPr>
              <a:t>Radicalização</a:t>
            </a:r>
            <a:endParaRPr sz="2000">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